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963" autoAdjust="0"/>
  </p:normalViewPr>
  <p:slideViewPr>
    <p:cSldViewPr snapToGrid="0">
      <p:cViewPr varScale="1">
        <p:scale>
          <a:sx n="67" d="100"/>
          <a:sy n="67" d="100"/>
        </p:scale>
        <p:origin x="60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all" baseline="0">
                <a:solidFill>
                  <a:schemeClr val="tx1"/>
                </a:solidFill>
                <a:latin typeface="+mn-lt"/>
                <a:ea typeface="+mn-ea"/>
                <a:cs typeface="+mn-cs"/>
              </a:defRPr>
            </a:pPr>
            <a:r>
              <a:rPr lang="en-US" sz="1400" i="1">
                <a:solidFill>
                  <a:schemeClr val="tx1"/>
                </a:solidFill>
                <a:latin typeface="Baskerville Old Face" panose="02020602080505020303" pitchFamily="18" charset="0"/>
              </a:rPr>
              <a:t>Ranking </a:t>
            </a:r>
            <a:r>
              <a:rPr lang="en-US" sz="1400" b="1" i="1" u="none" strike="noStrike" cap="all" baseline="0">
                <a:solidFill>
                  <a:schemeClr val="tx1"/>
                </a:solidFill>
                <a:effectLst/>
                <a:latin typeface="Baskerville Old Face" panose="02020602080505020303" pitchFamily="18" charset="0"/>
              </a:rPr>
              <a:t>video calling apps </a:t>
            </a:r>
            <a:r>
              <a:rPr lang="en-US" sz="1400" i="1">
                <a:solidFill>
                  <a:schemeClr val="tx1"/>
                </a:solidFill>
                <a:latin typeface="Baskerville Old Face" panose="02020602080505020303" pitchFamily="18" charset="0"/>
              </a:rPr>
              <a:t> </a:t>
            </a:r>
          </a:p>
        </c:rich>
      </c:tx>
      <c:overlay val="0"/>
      <c:spPr>
        <a:noFill/>
        <a:ln>
          <a:noFill/>
        </a:ln>
        <a:effectLst/>
      </c:spPr>
      <c:txPr>
        <a:bodyPr rot="0" spcFirstLastPara="1" vertOverflow="ellipsis" vert="horz" wrap="square" anchor="ctr" anchorCtr="1"/>
        <a:lstStyle/>
        <a:p>
          <a:pPr>
            <a:defRPr sz="2200" b="0" i="0" u="none" strike="noStrike" kern="1200" cap="all"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solidFill>
          <a:schemeClr val="tx1">
            <a:alpha val="27000"/>
          </a:schemeClr>
        </a:solidFill>
        <a:ln>
          <a:solidFill>
            <a:schemeClr val="tx1"/>
          </a:solidFill>
        </a:ln>
        <a:effectLst/>
        <a:sp3d>
          <a:contourClr>
            <a:schemeClr val="tx1"/>
          </a:contourClr>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2">
                <a:lumMod val="75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6"/>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FF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zoom</c:v>
                </c:pt>
                <c:pt idx="1">
                  <c:v>skype</c:v>
                </c:pt>
                <c:pt idx="2">
                  <c:v>duo</c:v>
                </c:pt>
                <c:pt idx="3">
                  <c:v>whatsapp</c:v>
                </c:pt>
                <c:pt idx="4">
                  <c:v>Viber</c:v>
                </c:pt>
              </c:strCache>
            </c:strRef>
          </c:cat>
          <c:val>
            <c:numRef>
              <c:f>Sheet1!$B$2:$B$6</c:f>
              <c:numCache>
                <c:formatCode>General</c:formatCode>
                <c:ptCount val="5"/>
                <c:pt idx="0">
                  <c:v>90</c:v>
                </c:pt>
                <c:pt idx="1">
                  <c:v>75</c:v>
                </c:pt>
                <c:pt idx="2">
                  <c:v>65</c:v>
                </c:pt>
                <c:pt idx="3">
                  <c:v>40</c:v>
                </c:pt>
                <c:pt idx="4">
                  <c:v>30</c:v>
                </c:pt>
              </c:numCache>
            </c:numRef>
          </c:val>
          <c:extLst>
            <c:ext xmlns:c16="http://schemas.microsoft.com/office/drawing/2014/chart" uri="{C3380CC4-5D6E-409C-BE32-E72D297353CC}">
              <c16:uniqueId val="{00000000-AA90-4F1D-A31E-56B6D4CF37DC}"/>
            </c:ext>
          </c:extLst>
        </c:ser>
        <c:ser>
          <c:idx val="1"/>
          <c:order val="1"/>
          <c:tx>
            <c:strRef>
              <c:f>Sheet1!$C$1</c:f>
              <c:strCache>
                <c:ptCount val="1"/>
                <c:pt idx="0">
                  <c:v>Column1</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zoom</c:v>
                </c:pt>
                <c:pt idx="1">
                  <c:v>skype</c:v>
                </c:pt>
                <c:pt idx="2">
                  <c:v>duo</c:v>
                </c:pt>
                <c:pt idx="3">
                  <c:v>whatsapp</c:v>
                </c:pt>
                <c:pt idx="4">
                  <c:v>Viber</c:v>
                </c:pt>
              </c:strCache>
            </c:strRef>
          </c:cat>
          <c:val>
            <c:numRef>
              <c:f>Sheet1!$C$2:$C$6</c:f>
              <c:numCache>
                <c:formatCode>General</c:formatCode>
                <c:ptCount val="5"/>
              </c:numCache>
            </c:numRef>
          </c:val>
          <c:extLst>
            <c:ext xmlns:c16="http://schemas.microsoft.com/office/drawing/2014/chart" uri="{C3380CC4-5D6E-409C-BE32-E72D297353CC}">
              <c16:uniqueId val="{00000001-AA90-4F1D-A31E-56B6D4CF37DC}"/>
            </c:ext>
          </c:extLst>
        </c:ser>
        <c:ser>
          <c:idx val="2"/>
          <c:order val="2"/>
          <c:tx>
            <c:strRef>
              <c:f>Sheet1!$D$1</c:f>
              <c:strCache>
                <c:ptCount val="1"/>
                <c:pt idx="0">
                  <c:v>Column2</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Lbls>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zoom</c:v>
                </c:pt>
                <c:pt idx="1">
                  <c:v>skype</c:v>
                </c:pt>
                <c:pt idx="2">
                  <c:v>duo</c:v>
                </c:pt>
                <c:pt idx="3">
                  <c:v>whatsapp</c:v>
                </c:pt>
                <c:pt idx="4">
                  <c:v>Viber</c:v>
                </c:pt>
              </c:strCache>
            </c:strRef>
          </c:cat>
          <c:val>
            <c:numRef>
              <c:f>Sheet1!$D$2:$D$6</c:f>
              <c:numCache>
                <c:formatCode>General</c:formatCode>
                <c:ptCount val="5"/>
              </c:numCache>
            </c:numRef>
          </c:val>
          <c:extLst>
            <c:ext xmlns:c16="http://schemas.microsoft.com/office/drawing/2014/chart" uri="{C3380CC4-5D6E-409C-BE32-E72D297353CC}">
              <c16:uniqueId val="{00000002-AA90-4F1D-A31E-56B6D4CF37DC}"/>
            </c:ext>
          </c:extLst>
        </c:ser>
        <c:dLbls>
          <c:showLegendKey val="0"/>
          <c:showVal val="1"/>
          <c:showCatName val="0"/>
          <c:showSerName val="0"/>
          <c:showPercent val="0"/>
          <c:showBubbleSize val="0"/>
        </c:dLbls>
        <c:gapWidth val="84"/>
        <c:gapDepth val="53"/>
        <c:shape val="box"/>
        <c:axId val="477739768"/>
        <c:axId val="477740944"/>
        <c:axId val="0"/>
      </c:bar3DChart>
      <c:catAx>
        <c:axId val="477739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77740944"/>
        <c:crosses val="autoZero"/>
        <c:auto val="1"/>
        <c:lblAlgn val="ctr"/>
        <c:lblOffset val="100"/>
        <c:noMultiLvlLbl val="0"/>
      </c:catAx>
      <c:valAx>
        <c:axId val="477740944"/>
        <c:scaling>
          <c:orientation val="minMax"/>
        </c:scaling>
        <c:delete val="1"/>
        <c:axPos val="l"/>
        <c:numFmt formatCode="General" sourceLinked="1"/>
        <c:majorTickMark val="out"/>
        <c:minorTickMark val="none"/>
        <c:tickLblPos val="nextTo"/>
        <c:crossAx val="477739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png"/><Relationship Id="rId1" Type="http://schemas.openxmlformats.org/officeDocument/2006/relationships/image" Target="../media/image24.png"/></Relationships>
</file>

<file path=ppt/diagrams/_rels/data7.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image" Target="../media/image29.jfif"/></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image" Target="../media/image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png"/><Relationship Id="rId1" Type="http://schemas.openxmlformats.org/officeDocument/2006/relationships/image" Target="../media/image24.png"/></Relationships>
</file>

<file path=ppt/diagrams/_rels/drawing7.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image" Target="../media/image29.jfif"/></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EF1200-9F4E-445C-A573-63AA00F96101}"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en-US"/>
        </a:p>
      </dgm:t>
    </dgm:pt>
    <dgm:pt modelId="{D3D2AA21-9A9C-4CBF-A22E-422178F326BF}">
      <dgm:prSet phldrT="[Text]"/>
      <dgm:spPr/>
      <dgm:t>
        <a:bodyPr/>
        <a:lstStyle/>
        <a:p>
          <a:r>
            <a:rPr lang="en-US" dirty="0"/>
            <a:t>1</a:t>
          </a:r>
        </a:p>
      </dgm:t>
    </dgm:pt>
    <dgm:pt modelId="{2E2A820C-6899-4075-B8C9-CD7A7395D912}" type="parTrans" cxnId="{E8C187C1-4530-402C-BF84-A1E2F61A62C3}">
      <dgm:prSet/>
      <dgm:spPr/>
      <dgm:t>
        <a:bodyPr/>
        <a:lstStyle/>
        <a:p>
          <a:endParaRPr lang="en-US"/>
        </a:p>
      </dgm:t>
    </dgm:pt>
    <dgm:pt modelId="{7622A289-AC0F-416D-BE51-B996DC59F492}" type="sibTrans" cxnId="{E8C187C1-4530-402C-BF84-A1E2F61A62C3}">
      <dgm:prSet/>
      <dgm:spPr/>
      <dgm:t>
        <a:bodyPr/>
        <a:lstStyle/>
        <a:p>
          <a:endParaRPr lang="en-US"/>
        </a:p>
      </dgm:t>
    </dgm:pt>
    <dgm:pt modelId="{1B42809E-59E2-4E75-9AF0-80AC32D5D6C0}">
      <dgm:prSet phldrT="[Text]" custT="1"/>
      <dgm:spPr>
        <a:solidFill>
          <a:schemeClr val="accent2">
            <a:alpha val="90000"/>
          </a:schemeClr>
        </a:solidFill>
      </dgm:spPr>
      <dgm:t>
        <a:bodyPr/>
        <a:lstStyle/>
        <a:p>
          <a:pPr>
            <a:buClrTx/>
            <a:buSzTx/>
            <a:buFont typeface="Arial" panose="020B0604020202020204" pitchFamily="34" charset="0"/>
            <a:buChar char="•"/>
          </a:pPr>
          <a:r>
            <a:rPr kumimoji="0" lang="en-US" sz="1200" b="1" i="0" u="none" strike="noStrike" cap="none" spc="0" normalizeH="0" baseline="0" noProof="0" dirty="0">
              <a:ln/>
              <a:effectLst/>
              <a:uLnTx/>
              <a:uFillTx/>
              <a:latin typeface="Bradley Hand ITC" panose="03070402050302030203" pitchFamily="66" charset="0"/>
            </a:rPr>
            <a:t>Google Duo is Google’s new video calling app.</a:t>
          </a:r>
          <a:endParaRPr lang="en-US" sz="1200" dirty="0"/>
        </a:p>
      </dgm:t>
    </dgm:pt>
    <dgm:pt modelId="{05D9E7E3-0A9B-44D9-B6D8-28DC77D0EE04}" type="parTrans" cxnId="{CA1F0175-12B0-4A11-93B6-70DBA8DCEA9D}">
      <dgm:prSet/>
      <dgm:spPr/>
      <dgm:t>
        <a:bodyPr/>
        <a:lstStyle/>
        <a:p>
          <a:endParaRPr lang="en-US"/>
        </a:p>
      </dgm:t>
    </dgm:pt>
    <dgm:pt modelId="{1A0B3B25-AE94-4739-B9A5-C49B112F2105}" type="sibTrans" cxnId="{CA1F0175-12B0-4A11-93B6-70DBA8DCEA9D}">
      <dgm:prSet/>
      <dgm:spPr/>
      <dgm:t>
        <a:bodyPr/>
        <a:lstStyle/>
        <a:p>
          <a:endParaRPr lang="en-US"/>
        </a:p>
      </dgm:t>
    </dgm:pt>
    <dgm:pt modelId="{B3150A39-9D37-4038-9EF1-2CDD0FB01DEB}">
      <dgm:prSet phldrT="[Text]"/>
      <dgm:spPr/>
      <dgm:t>
        <a:bodyPr/>
        <a:lstStyle/>
        <a:p>
          <a:r>
            <a:rPr lang="en-US" dirty="0"/>
            <a:t>2</a:t>
          </a:r>
        </a:p>
      </dgm:t>
    </dgm:pt>
    <dgm:pt modelId="{15C9DA7E-A581-4D01-AA1E-449C94D9504E}" type="parTrans" cxnId="{90A98D99-7C2C-4660-B227-79022C962FD0}">
      <dgm:prSet/>
      <dgm:spPr/>
      <dgm:t>
        <a:bodyPr/>
        <a:lstStyle/>
        <a:p>
          <a:endParaRPr lang="en-US"/>
        </a:p>
      </dgm:t>
    </dgm:pt>
    <dgm:pt modelId="{84DE695A-30FE-46D5-B332-5D1A1AF3867A}" type="sibTrans" cxnId="{90A98D99-7C2C-4660-B227-79022C962FD0}">
      <dgm:prSet/>
      <dgm:spPr/>
      <dgm:t>
        <a:bodyPr/>
        <a:lstStyle/>
        <a:p>
          <a:endParaRPr lang="en-US"/>
        </a:p>
      </dgm:t>
    </dgm:pt>
    <dgm:pt modelId="{0F232F3A-CC6D-4AF5-BF6B-6B5F82CCEAF1}">
      <dgm:prSet phldrT="[Text]"/>
      <dgm:spPr/>
      <dgm:t>
        <a:bodyPr/>
        <a:lstStyle/>
        <a:p>
          <a:r>
            <a:rPr lang="en-US" dirty="0"/>
            <a:t>3</a:t>
          </a:r>
        </a:p>
      </dgm:t>
    </dgm:pt>
    <dgm:pt modelId="{CD09FC4F-518C-4B1B-9FB2-4C8738046E0F}" type="parTrans" cxnId="{F2B39D44-A392-4A84-86FF-7E95204F36CE}">
      <dgm:prSet/>
      <dgm:spPr/>
      <dgm:t>
        <a:bodyPr/>
        <a:lstStyle/>
        <a:p>
          <a:endParaRPr lang="en-US"/>
        </a:p>
      </dgm:t>
    </dgm:pt>
    <dgm:pt modelId="{254C8DCA-BD88-4D9F-830A-AF2D24877299}" type="sibTrans" cxnId="{F2B39D44-A392-4A84-86FF-7E95204F36CE}">
      <dgm:prSet/>
      <dgm:spPr/>
      <dgm:t>
        <a:bodyPr/>
        <a:lstStyle/>
        <a:p>
          <a:endParaRPr lang="en-US"/>
        </a:p>
      </dgm:t>
    </dgm:pt>
    <dgm:pt modelId="{1BFAD0D5-21CC-4EB0-8A48-52B756AB7F73}">
      <dgm:prSet phldrT="[Text]"/>
      <dgm:spPr>
        <a:solidFill>
          <a:schemeClr val="accent5">
            <a:lumMod val="60000"/>
            <a:lumOff val="40000"/>
            <a:alpha val="90000"/>
          </a:schemeClr>
        </a:solidFill>
        <a:ln>
          <a:solidFill>
            <a:schemeClr val="accent5">
              <a:lumMod val="60000"/>
              <a:lumOff val="40000"/>
            </a:schemeClr>
          </a:solidFill>
        </a:ln>
      </dgm:spPr>
      <dgm:t>
        <a:bodyPr/>
        <a:lstStyle/>
        <a:p>
          <a:pPr>
            <a:buClrTx/>
            <a:buSzTx/>
            <a:buFont typeface="Arial" panose="020B0604020202020204" pitchFamily="34" charset="0"/>
            <a:buChar char="•"/>
          </a:pPr>
          <a:r>
            <a:rPr kumimoji="0" lang="en-US" b="1" i="0" u="none" strike="noStrike" cap="none" spc="0" normalizeH="0" baseline="0" noProof="0" dirty="0">
              <a:ln/>
              <a:effectLst/>
              <a:uLnTx/>
              <a:uFillTx/>
              <a:latin typeface="Bradley Hand ITC" panose="03070402050302030203" pitchFamily="66" charset="0"/>
            </a:rPr>
            <a:t>Nowadays, like other social media apps, this social media app is gaining popularity among the people, which means that this google duo app is very high in terms of performance as well.</a:t>
          </a:r>
          <a:endParaRPr lang="en-US" dirty="0"/>
        </a:p>
      </dgm:t>
    </dgm:pt>
    <dgm:pt modelId="{3388D43B-3ECC-48A2-9B51-F76346B9F0D1}" type="parTrans" cxnId="{4FF2B4C1-B730-4851-9D67-74D671FDFF25}">
      <dgm:prSet/>
      <dgm:spPr/>
      <dgm:t>
        <a:bodyPr/>
        <a:lstStyle/>
        <a:p>
          <a:endParaRPr lang="en-US"/>
        </a:p>
      </dgm:t>
    </dgm:pt>
    <dgm:pt modelId="{691293FE-3E5E-453C-8CBC-B32F159296B4}" type="sibTrans" cxnId="{4FF2B4C1-B730-4851-9D67-74D671FDFF25}">
      <dgm:prSet/>
      <dgm:spPr/>
      <dgm:t>
        <a:bodyPr/>
        <a:lstStyle/>
        <a:p>
          <a:endParaRPr lang="en-US"/>
        </a:p>
      </dgm:t>
    </dgm:pt>
    <dgm:pt modelId="{EFE016ED-5C43-4B4C-A9CC-5AB4185D0952}">
      <dgm:prSet custT="1"/>
      <dgm:spPr>
        <a:solidFill>
          <a:schemeClr val="accent2">
            <a:alpha val="90000"/>
          </a:schemeClr>
        </a:solidFill>
      </dgm:spPr>
      <dgm:t>
        <a:bodyPr/>
        <a:lstStyle/>
        <a:p>
          <a:endParaRPr kumimoji="0" lang="en-US" sz="1200" b="1" i="0" u="none" strike="noStrike" cap="none" spc="0" normalizeH="0" baseline="0" noProof="0" dirty="0">
            <a:ln>
              <a:noFill/>
            </a:ln>
            <a:effectLst/>
            <a:uLnTx/>
            <a:uFillTx/>
            <a:latin typeface="Bradley Hand ITC" panose="03070402050302030203" pitchFamily="66" charset="0"/>
          </a:endParaRPr>
        </a:p>
      </dgm:t>
    </dgm:pt>
    <dgm:pt modelId="{38326E2B-FACE-4E1C-AB20-01CEDD02E2B9}" type="parTrans" cxnId="{95DB6B3C-B24F-4E91-AE47-7F8C20271179}">
      <dgm:prSet/>
      <dgm:spPr/>
      <dgm:t>
        <a:bodyPr/>
        <a:lstStyle/>
        <a:p>
          <a:endParaRPr lang="en-US"/>
        </a:p>
      </dgm:t>
    </dgm:pt>
    <dgm:pt modelId="{883DFFB4-1F03-4253-BD4A-8212A7C94B0B}" type="sibTrans" cxnId="{95DB6B3C-B24F-4E91-AE47-7F8C20271179}">
      <dgm:prSet/>
      <dgm:spPr/>
      <dgm:t>
        <a:bodyPr/>
        <a:lstStyle/>
        <a:p>
          <a:endParaRPr lang="en-US"/>
        </a:p>
      </dgm:t>
    </dgm:pt>
    <dgm:pt modelId="{7DB514F7-0971-42C8-A72A-7706B0B9062C}">
      <dgm:prSet custT="1"/>
      <dgm:spPr>
        <a:solidFill>
          <a:schemeClr val="accent2">
            <a:alpha val="90000"/>
          </a:schemeClr>
        </a:solidFill>
      </dgm:spPr>
      <dgm:t>
        <a:bodyPr/>
        <a:lstStyle/>
        <a:p>
          <a:r>
            <a:rPr kumimoji="0" lang="en-US" sz="1200" b="1" i="0" u="none" strike="noStrike" cap="none" spc="0" normalizeH="0" baseline="0" noProof="0" dirty="0">
              <a:ln/>
              <a:effectLst/>
              <a:uLnTx/>
              <a:uFillTx/>
              <a:latin typeface="Bradley Hand ITC" panose="03070402050302030203" pitchFamily="66" charset="0"/>
            </a:rPr>
            <a:t>It works on both Android devices and iOS devices. </a:t>
          </a:r>
        </a:p>
      </dgm:t>
    </dgm:pt>
    <dgm:pt modelId="{D186AA2C-FAB5-43F9-98A6-95AF5F1B6AE6}" type="parTrans" cxnId="{15FB86FA-5080-479B-BFD4-558211F7CF51}">
      <dgm:prSet/>
      <dgm:spPr/>
      <dgm:t>
        <a:bodyPr/>
        <a:lstStyle/>
        <a:p>
          <a:endParaRPr lang="en-US"/>
        </a:p>
      </dgm:t>
    </dgm:pt>
    <dgm:pt modelId="{050AC97C-8076-4F06-B963-C610F7F78803}" type="sibTrans" cxnId="{15FB86FA-5080-479B-BFD4-558211F7CF51}">
      <dgm:prSet/>
      <dgm:spPr/>
      <dgm:t>
        <a:bodyPr/>
        <a:lstStyle/>
        <a:p>
          <a:endParaRPr lang="en-US"/>
        </a:p>
      </dgm:t>
    </dgm:pt>
    <dgm:pt modelId="{D8CC9C60-8762-4535-A829-F278E2C0155E}">
      <dgm:prSet custT="1"/>
      <dgm:spPr>
        <a:solidFill>
          <a:schemeClr val="accent2">
            <a:alpha val="90000"/>
          </a:schemeClr>
        </a:solidFill>
      </dgm:spPr>
      <dgm:t>
        <a:bodyPr/>
        <a:lstStyle/>
        <a:p>
          <a:endParaRPr kumimoji="0" lang="en-US" sz="1200" b="1" i="0" u="none" strike="noStrike" cap="none" spc="0" normalizeH="0" baseline="0" noProof="0" dirty="0">
            <a:ln>
              <a:noFill/>
            </a:ln>
            <a:effectLst/>
            <a:uLnTx/>
            <a:uFillTx/>
            <a:latin typeface="Bradley Hand ITC" panose="03070402050302030203" pitchFamily="66" charset="0"/>
          </a:endParaRPr>
        </a:p>
      </dgm:t>
    </dgm:pt>
    <dgm:pt modelId="{181E02E3-2BFC-49B0-8971-74696311A702}" type="parTrans" cxnId="{A3C4DA72-0A4C-4073-AEBE-B2236CDABD92}">
      <dgm:prSet/>
      <dgm:spPr/>
      <dgm:t>
        <a:bodyPr/>
        <a:lstStyle/>
        <a:p>
          <a:endParaRPr lang="en-US"/>
        </a:p>
      </dgm:t>
    </dgm:pt>
    <dgm:pt modelId="{EC738ADA-4AD6-4133-94F1-CBDB1B90043C}" type="sibTrans" cxnId="{A3C4DA72-0A4C-4073-AEBE-B2236CDABD92}">
      <dgm:prSet/>
      <dgm:spPr/>
      <dgm:t>
        <a:bodyPr/>
        <a:lstStyle/>
        <a:p>
          <a:endParaRPr lang="en-US"/>
        </a:p>
      </dgm:t>
    </dgm:pt>
    <dgm:pt modelId="{A116CA2F-070E-415B-9A5D-A6BA702977F7}">
      <dgm:prSet custT="1"/>
      <dgm:spPr>
        <a:solidFill>
          <a:schemeClr val="accent2">
            <a:alpha val="90000"/>
          </a:schemeClr>
        </a:solidFill>
      </dgm:spPr>
      <dgm:t>
        <a:bodyPr/>
        <a:lstStyle/>
        <a:p>
          <a:r>
            <a:rPr kumimoji="0" lang="en-US" sz="1200" b="1" i="0" u="none" strike="noStrike" cap="none" spc="0" normalizeH="0" baseline="0" noProof="0" dirty="0">
              <a:ln/>
              <a:effectLst/>
              <a:uLnTx/>
              <a:uFillTx/>
              <a:latin typeface="Bradley Hand ITC" panose="03070402050302030203" pitchFamily="66" charset="0"/>
            </a:rPr>
            <a:t>The Duo is a great way to communicate with friends and family who live far away. </a:t>
          </a:r>
        </a:p>
      </dgm:t>
    </dgm:pt>
    <dgm:pt modelId="{0085C860-46F7-443E-8FD9-B8E854E079FE}" type="parTrans" cxnId="{4B8119BB-086D-4E73-A1CA-386F0A1044F5}">
      <dgm:prSet/>
      <dgm:spPr/>
      <dgm:t>
        <a:bodyPr/>
        <a:lstStyle/>
        <a:p>
          <a:endParaRPr lang="en-US"/>
        </a:p>
      </dgm:t>
    </dgm:pt>
    <dgm:pt modelId="{1E9ABEFF-3797-487B-B8C6-2FC2D18DF8D3}" type="sibTrans" cxnId="{4B8119BB-086D-4E73-A1CA-386F0A1044F5}">
      <dgm:prSet/>
      <dgm:spPr/>
      <dgm:t>
        <a:bodyPr/>
        <a:lstStyle/>
        <a:p>
          <a:endParaRPr lang="en-US"/>
        </a:p>
      </dgm:t>
    </dgm:pt>
    <dgm:pt modelId="{5F40399B-A721-47A8-AF21-6F7911613540}">
      <dgm:prSet phldrT="[Text]" custT="1"/>
      <dgm:spPr>
        <a:solidFill>
          <a:schemeClr val="accent6">
            <a:lumMod val="60000"/>
            <a:lumOff val="40000"/>
            <a:alpha val="90000"/>
          </a:schemeClr>
        </a:solidFill>
      </dgm:spPr>
      <dgm:t>
        <a:bodyPr/>
        <a:lstStyle/>
        <a:p>
          <a:pPr>
            <a:buClrTx/>
            <a:buSzTx/>
            <a:buFont typeface="Arial" panose="020B0604020202020204" pitchFamily="34" charset="0"/>
            <a:buChar char="•"/>
          </a:pPr>
          <a:r>
            <a:rPr kumimoji="0" lang="en-US" sz="1400" b="1" i="0" u="none" strike="noStrike" cap="none" spc="0" normalizeH="0" baseline="0" noProof="0" dirty="0">
              <a:ln/>
              <a:effectLst/>
              <a:uLnTx/>
              <a:uFillTx/>
              <a:latin typeface="Bradley Hand ITC" panose="03070402050302030203" pitchFamily="66" charset="0"/>
            </a:rPr>
            <a:t>The WEBRTC architecture was used to create the google duo app.</a:t>
          </a:r>
          <a:endParaRPr lang="en-US" sz="1400" dirty="0"/>
        </a:p>
      </dgm:t>
    </dgm:pt>
    <dgm:pt modelId="{E1D219BA-78C7-45F6-B7B2-621E335BD19E}" type="parTrans" cxnId="{49B7453C-CCAE-4F0B-9621-396CE591EE41}">
      <dgm:prSet/>
      <dgm:spPr/>
      <dgm:t>
        <a:bodyPr/>
        <a:lstStyle/>
        <a:p>
          <a:endParaRPr lang="en-US"/>
        </a:p>
      </dgm:t>
    </dgm:pt>
    <dgm:pt modelId="{BE14E995-9610-4B44-9C55-35B250AAFCCF}" type="sibTrans" cxnId="{49B7453C-CCAE-4F0B-9621-396CE591EE41}">
      <dgm:prSet/>
      <dgm:spPr/>
      <dgm:t>
        <a:bodyPr/>
        <a:lstStyle/>
        <a:p>
          <a:endParaRPr lang="en-US"/>
        </a:p>
      </dgm:t>
    </dgm:pt>
    <dgm:pt modelId="{43D50456-75A0-4583-A10A-9B20B266862D}">
      <dgm:prSet phldrT="[Text]" custT="1"/>
      <dgm:spPr>
        <a:solidFill>
          <a:schemeClr val="accent6">
            <a:lumMod val="60000"/>
            <a:lumOff val="40000"/>
            <a:alpha val="90000"/>
          </a:schemeClr>
        </a:solidFill>
      </dgm:spPr>
      <dgm:t>
        <a:bodyPr/>
        <a:lstStyle/>
        <a:p>
          <a:pPr>
            <a:buClrTx/>
            <a:buSzTx/>
            <a:buFont typeface="Arial" panose="020B0604020202020204" pitchFamily="34" charset="0"/>
            <a:buChar char="•"/>
          </a:pPr>
          <a:r>
            <a:rPr kumimoji="0" lang="en-US" sz="1400" b="1" i="0" u="none" strike="noStrike" cap="none" spc="0" normalizeH="0" baseline="0" noProof="0" dirty="0">
              <a:ln/>
              <a:effectLst/>
              <a:uLnTx/>
              <a:uFillTx/>
              <a:latin typeface="Bradley Hand ITC" panose="03070402050302030203" pitchFamily="66" charset="0"/>
            </a:rPr>
            <a:t>Also, a survey conducted among the social media apps currently in use has revealed that the google duo app is ranked second in terms of security.</a:t>
          </a:r>
          <a:endParaRPr lang="en-US" sz="1400" dirty="0"/>
        </a:p>
      </dgm:t>
    </dgm:pt>
    <dgm:pt modelId="{65019289-C567-426A-89BF-63A3E578B5EA}" type="sibTrans" cxnId="{F1E8F412-B4E5-48D0-820E-6809EE7327C5}">
      <dgm:prSet/>
      <dgm:spPr/>
      <dgm:t>
        <a:bodyPr/>
        <a:lstStyle/>
        <a:p>
          <a:endParaRPr lang="en-US"/>
        </a:p>
      </dgm:t>
    </dgm:pt>
    <dgm:pt modelId="{FE557957-C6EA-4D2A-A8A9-BC3C9585188C}" type="parTrans" cxnId="{F1E8F412-B4E5-48D0-820E-6809EE7327C5}">
      <dgm:prSet/>
      <dgm:spPr/>
      <dgm:t>
        <a:bodyPr/>
        <a:lstStyle/>
        <a:p>
          <a:endParaRPr lang="en-US"/>
        </a:p>
      </dgm:t>
    </dgm:pt>
    <dgm:pt modelId="{1AD356E0-0E44-49D4-8C21-E6B066242E9B}">
      <dgm:prSet phldrT="[Text]" custT="1"/>
      <dgm:spPr>
        <a:solidFill>
          <a:schemeClr val="accent6">
            <a:lumMod val="60000"/>
            <a:lumOff val="40000"/>
            <a:alpha val="90000"/>
          </a:schemeClr>
        </a:solidFill>
      </dgm:spPr>
      <dgm:t>
        <a:bodyPr/>
        <a:lstStyle/>
        <a:p>
          <a:pPr>
            <a:buClrTx/>
            <a:buSzTx/>
            <a:buFont typeface="Arial" panose="020B0604020202020204" pitchFamily="34" charset="0"/>
            <a:buNone/>
          </a:pPr>
          <a:endParaRPr lang="en-US" sz="1400" dirty="0"/>
        </a:p>
      </dgm:t>
    </dgm:pt>
    <dgm:pt modelId="{44A1F92F-F437-4FDE-8BD4-EF08315B277A}" type="sibTrans" cxnId="{EFD626FF-A563-4EF8-9BAF-801571A22C59}">
      <dgm:prSet/>
      <dgm:spPr/>
      <dgm:t>
        <a:bodyPr/>
        <a:lstStyle/>
        <a:p>
          <a:endParaRPr lang="en-US"/>
        </a:p>
      </dgm:t>
    </dgm:pt>
    <dgm:pt modelId="{3578B6D5-E24C-4BDE-B77C-0C5141BC6295}" type="parTrans" cxnId="{EFD626FF-A563-4EF8-9BAF-801571A22C59}">
      <dgm:prSet/>
      <dgm:spPr/>
      <dgm:t>
        <a:bodyPr/>
        <a:lstStyle/>
        <a:p>
          <a:endParaRPr lang="en-US"/>
        </a:p>
      </dgm:t>
    </dgm:pt>
    <dgm:pt modelId="{176C1FF6-2D0C-4EFA-90E7-3464E274EEFA}" type="pres">
      <dgm:prSet presAssocID="{B9EF1200-9F4E-445C-A573-63AA00F96101}" presName="linearFlow" presStyleCnt="0">
        <dgm:presLayoutVars>
          <dgm:dir/>
          <dgm:animLvl val="lvl"/>
          <dgm:resizeHandles val="exact"/>
        </dgm:presLayoutVars>
      </dgm:prSet>
      <dgm:spPr/>
    </dgm:pt>
    <dgm:pt modelId="{8A4A617D-82EB-41B9-9FC8-30ACF1A4A8CD}" type="pres">
      <dgm:prSet presAssocID="{D3D2AA21-9A9C-4CBF-A22E-422178F326BF}" presName="composite" presStyleCnt="0"/>
      <dgm:spPr/>
    </dgm:pt>
    <dgm:pt modelId="{48DDEB3B-D949-4A36-9B14-8D01555AD980}" type="pres">
      <dgm:prSet presAssocID="{D3D2AA21-9A9C-4CBF-A22E-422178F326BF}" presName="parentText" presStyleLbl="alignNode1" presStyleIdx="0" presStyleCnt="3">
        <dgm:presLayoutVars>
          <dgm:chMax val="1"/>
          <dgm:bulletEnabled val="1"/>
        </dgm:presLayoutVars>
      </dgm:prSet>
      <dgm:spPr/>
    </dgm:pt>
    <dgm:pt modelId="{51DD0D05-DB59-4E3C-A94B-20011BDB2295}" type="pres">
      <dgm:prSet presAssocID="{D3D2AA21-9A9C-4CBF-A22E-422178F326BF}" presName="descendantText" presStyleLbl="alignAcc1" presStyleIdx="0" presStyleCnt="3" custLinFactNeighborX="0" custLinFactNeighborY="1098">
        <dgm:presLayoutVars>
          <dgm:bulletEnabled val="1"/>
        </dgm:presLayoutVars>
      </dgm:prSet>
      <dgm:spPr/>
    </dgm:pt>
    <dgm:pt modelId="{F94C7EB4-D24B-4085-A83F-3161249A0075}" type="pres">
      <dgm:prSet presAssocID="{7622A289-AC0F-416D-BE51-B996DC59F492}" presName="sp" presStyleCnt="0"/>
      <dgm:spPr/>
    </dgm:pt>
    <dgm:pt modelId="{02184237-9B45-4838-91DF-319873F33B45}" type="pres">
      <dgm:prSet presAssocID="{B3150A39-9D37-4038-9EF1-2CDD0FB01DEB}" presName="composite" presStyleCnt="0"/>
      <dgm:spPr/>
    </dgm:pt>
    <dgm:pt modelId="{1715DC31-8AC9-47B3-B1A0-9DB3BFA61DA9}" type="pres">
      <dgm:prSet presAssocID="{B3150A39-9D37-4038-9EF1-2CDD0FB01DEB}" presName="parentText" presStyleLbl="alignNode1" presStyleIdx="1" presStyleCnt="3">
        <dgm:presLayoutVars>
          <dgm:chMax val="1"/>
          <dgm:bulletEnabled val="1"/>
        </dgm:presLayoutVars>
      </dgm:prSet>
      <dgm:spPr/>
    </dgm:pt>
    <dgm:pt modelId="{BB32DBA3-8B37-4452-94CC-05EF661F2093}" type="pres">
      <dgm:prSet presAssocID="{B3150A39-9D37-4038-9EF1-2CDD0FB01DEB}" presName="descendantText" presStyleLbl="alignAcc1" presStyleIdx="1" presStyleCnt="3">
        <dgm:presLayoutVars>
          <dgm:bulletEnabled val="1"/>
        </dgm:presLayoutVars>
      </dgm:prSet>
      <dgm:spPr/>
    </dgm:pt>
    <dgm:pt modelId="{DB823AB1-671F-4B0C-834A-4B91D0D0140F}" type="pres">
      <dgm:prSet presAssocID="{84DE695A-30FE-46D5-B332-5D1A1AF3867A}" presName="sp" presStyleCnt="0"/>
      <dgm:spPr/>
    </dgm:pt>
    <dgm:pt modelId="{910ECDA1-FD81-4AF9-8278-F9EFB50330D6}" type="pres">
      <dgm:prSet presAssocID="{0F232F3A-CC6D-4AF5-BF6B-6B5F82CCEAF1}" presName="composite" presStyleCnt="0"/>
      <dgm:spPr/>
    </dgm:pt>
    <dgm:pt modelId="{F7B4DBA2-C8CD-47E2-A369-E3C2393A6A4C}" type="pres">
      <dgm:prSet presAssocID="{0F232F3A-CC6D-4AF5-BF6B-6B5F82CCEAF1}" presName="parentText" presStyleLbl="alignNode1" presStyleIdx="2" presStyleCnt="3">
        <dgm:presLayoutVars>
          <dgm:chMax val="1"/>
          <dgm:bulletEnabled val="1"/>
        </dgm:presLayoutVars>
      </dgm:prSet>
      <dgm:spPr/>
    </dgm:pt>
    <dgm:pt modelId="{174A33EF-8403-465E-8B61-B5113F0B1459}" type="pres">
      <dgm:prSet presAssocID="{0F232F3A-CC6D-4AF5-BF6B-6B5F82CCEAF1}" presName="descendantText" presStyleLbl="alignAcc1" presStyleIdx="2" presStyleCnt="3" custLinFactNeighborY="0">
        <dgm:presLayoutVars>
          <dgm:bulletEnabled val="1"/>
        </dgm:presLayoutVars>
      </dgm:prSet>
      <dgm:spPr/>
    </dgm:pt>
  </dgm:ptLst>
  <dgm:cxnLst>
    <dgm:cxn modelId="{0A1B1103-00E1-48B1-8FE1-F1140D706042}" type="presOf" srcId="{43D50456-75A0-4583-A10A-9B20B266862D}" destId="{BB32DBA3-8B37-4452-94CC-05EF661F2093}" srcOrd="0" destOrd="2" presId="urn:microsoft.com/office/officeart/2005/8/layout/chevron2"/>
    <dgm:cxn modelId="{F1E8F412-B4E5-48D0-820E-6809EE7327C5}" srcId="{B3150A39-9D37-4038-9EF1-2CDD0FB01DEB}" destId="{43D50456-75A0-4583-A10A-9B20B266862D}" srcOrd="2" destOrd="0" parTransId="{FE557957-C6EA-4D2A-A8A9-BC3C9585188C}" sibTransId="{65019289-C567-426A-89BF-63A3E578B5EA}"/>
    <dgm:cxn modelId="{EC76A11C-1FF5-43ED-B8F1-1473908545B3}" type="presOf" srcId="{D8CC9C60-8762-4535-A829-F278E2C0155E}" destId="{51DD0D05-DB59-4E3C-A94B-20011BDB2295}" srcOrd="0" destOrd="3" presId="urn:microsoft.com/office/officeart/2005/8/layout/chevron2"/>
    <dgm:cxn modelId="{49B7453C-CCAE-4F0B-9621-396CE591EE41}" srcId="{B3150A39-9D37-4038-9EF1-2CDD0FB01DEB}" destId="{5F40399B-A721-47A8-AF21-6F7911613540}" srcOrd="0" destOrd="0" parTransId="{E1D219BA-78C7-45F6-B7B2-621E335BD19E}" sibTransId="{BE14E995-9610-4B44-9C55-35B250AAFCCF}"/>
    <dgm:cxn modelId="{95DB6B3C-B24F-4E91-AE47-7F8C20271179}" srcId="{D3D2AA21-9A9C-4CBF-A22E-422178F326BF}" destId="{EFE016ED-5C43-4B4C-A9CC-5AB4185D0952}" srcOrd="1" destOrd="0" parTransId="{38326E2B-FACE-4E1C-AB20-01CEDD02E2B9}" sibTransId="{883DFFB4-1F03-4253-BD4A-8212A7C94B0B}"/>
    <dgm:cxn modelId="{F940A75D-DAE7-4128-BD63-9EF26774AEE1}" type="presOf" srcId="{5F40399B-A721-47A8-AF21-6F7911613540}" destId="{BB32DBA3-8B37-4452-94CC-05EF661F2093}" srcOrd="0" destOrd="0" presId="urn:microsoft.com/office/officeart/2005/8/layout/chevron2"/>
    <dgm:cxn modelId="{F2B39D44-A392-4A84-86FF-7E95204F36CE}" srcId="{B9EF1200-9F4E-445C-A573-63AA00F96101}" destId="{0F232F3A-CC6D-4AF5-BF6B-6B5F82CCEAF1}" srcOrd="2" destOrd="0" parTransId="{CD09FC4F-518C-4B1B-9FB2-4C8738046E0F}" sibTransId="{254C8DCA-BD88-4D9F-830A-AF2D24877299}"/>
    <dgm:cxn modelId="{DE4AE267-7CF3-414A-BE8C-681F0CA7B9A6}" type="presOf" srcId="{0F232F3A-CC6D-4AF5-BF6B-6B5F82CCEAF1}" destId="{F7B4DBA2-C8CD-47E2-A369-E3C2393A6A4C}" srcOrd="0" destOrd="0" presId="urn:microsoft.com/office/officeart/2005/8/layout/chevron2"/>
    <dgm:cxn modelId="{3827F64A-2992-457E-86C3-7472397F9045}" type="presOf" srcId="{B9EF1200-9F4E-445C-A573-63AA00F96101}" destId="{176C1FF6-2D0C-4EFA-90E7-3464E274EEFA}" srcOrd="0" destOrd="0" presId="urn:microsoft.com/office/officeart/2005/8/layout/chevron2"/>
    <dgm:cxn modelId="{7AA4A64C-6628-4558-BCCC-69BA1AF670C5}" type="presOf" srcId="{B3150A39-9D37-4038-9EF1-2CDD0FB01DEB}" destId="{1715DC31-8AC9-47B3-B1A0-9DB3BFA61DA9}" srcOrd="0" destOrd="0" presId="urn:microsoft.com/office/officeart/2005/8/layout/chevron2"/>
    <dgm:cxn modelId="{A3C4DA72-0A4C-4073-AEBE-B2236CDABD92}" srcId="{D3D2AA21-9A9C-4CBF-A22E-422178F326BF}" destId="{D8CC9C60-8762-4535-A829-F278E2C0155E}" srcOrd="3" destOrd="0" parTransId="{181E02E3-2BFC-49B0-8971-74696311A702}" sibTransId="{EC738ADA-4AD6-4133-94F1-CBDB1B90043C}"/>
    <dgm:cxn modelId="{DB30FC74-ECD1-46D5-893A-77165E0B5245}" type="presOf" srcId="{D3D2AA21-9A9C-4CBF-A22E-422178F326BF}" destId="{48DDEB3B-D949-4A36-9B14-8D01555AD980}" srcOrd="0" destOrd="0" presId="urn:microsoft.com/office/officeart/2005/8/layout/chevron2"/>
    <dgm:cxn modelId="{CA1F0175-12B0-4A11-93B6-70DBA8DCEA9D}" srcId="{D3D2AA21-9A9C-4CBF-A22E-422178F326BF}" destId="{1B42809E-59E2-4E75-9AF0-80AC32D5D6C0}" srcOrd="0" destOrd="0" parTransId="{05D9E7E3-0A9B-44D9-B6D8-28DC77D0EE04}" sibTransId="{1A0B3B25-AE94-4739-B9A5-C49B112F2105}"/>
    <dgm:cxn modelId="{FAF62290-DC43-4622-9662-02B63C393032}" type="presOf" srcId="{7DB514F7-0971-42C8-A72A-7706B0B9062C}" destId="{51DD0D05-DB59-4E3C-A94B-20011BDB2295}" srcOrd="0" destOrd="2" presId="urn:microsoft.com/office/officeart/2005/8/layout/chevron2"/>
    <dgm:cxn modelId="{90A98D99-7C2C-4660-B227-79022C962FD0}" srcId="{B9EF1200-9F4E-445C-A573-63AA00F96101}" destId="{B3150A39-9D37-4038-9EF1-2CDD0FB01DEB}" srcOrd="1" destOrd="0" parTransId="{15C9DA7E-A581-4D01-AA1E-449C94D9504E}" sibTransId="{84DE695A-30FE-46D5-B332-5D1A1AF3867A}"/>
    <dgm:cxn modelId="{4B8119BB-086D-4E73-A1CA-386F0A1044F5}" srcId="{D3D2AA21-9A9C-4CBF-A22E-422178F326BF}" destId="{A116CA2F-070E-415B-9A5D-A6BA702977F7}" srcOrd="4" destOrd="0" parTransId="{0085C860-46F7-443E-8FD9-B8E854E079FE}" sibTransId="{1E9ABEFF-3797-487B-B8C6-2FC2D18DF8D3}"/>
    <dgm:cxn modelId="{A23856BD-A6D0-49B7-BED2-F613C1BE4DC5}" type="presOf" srcId="{1B42809E-59E2-4E75-9AF0-80AC32D5D6C0}" destId="{51DD0D05-DB59-4E3C-A94B-20011BDB2295}" srcOrd="0" destOrd="0" presId="urn:microsoft.com/office/officeart/2005/8/layout/chevron2"/>
    <dgm:cxn modelId="{E8C187C1-4530-402C-BF84-A1E2F61A62C3}" srcId="{B9EF1200-9F4E-445C-A573-63AA00F96101}" destId="{D3D2AA21-9A9C-4CBF-A22E-422178F326BF}" srcOrd="0" destOrd="0" parTransId="{2E2A820C-6899-4075-B8C9-CD7A7395D912}" sibTransId="{7622A289-AC0F-416D-BE51-B996DC59F492}"/>
    <dgm:cxn modelId="{4FF2B4C1-B730-4851-9D67-74D671FDFF25}" srcId="{0F232F3A-CC6D-4AF5-BF6B-6B5F82CCEAF1}" destId="{1BFAD0D5-21CC-4EB0-8A48-52B756AB7F73}" srcOrd="0" destOrd="0" parTransId="{3388D43B-3ECC-48A2-9B51-F76346B9F0D1}" sibTransId="{691293FE-3E5E-453C-8CBC-B32F159296B4}"/>
    <dgm:cxn modelId="{201E9CCB-10A3-46EA-BEEC-E010F73B548F}" type="presOf" srcId="{EFE016ED-5C43-4B4C-A9CC-5AB4185D0952}" destId="{51DD0D05-DB59-4E3C-A94B-20011BDB2295}" srcOrd="0" destOrd="1" presId="urn:microsoft.com/office/officeart/2005/8/layout/chevron2"/>
    <dgm:cxn modelId="{A4D9D5DD-C137-40CB-A34D-042E8F41C2FB}" type="presOf" srcId="{1AD356E0-0E44-49D4-8C21-E6B066242E9B}" destId="{BB32DBA3-8B37-4452-94CC-05EF661F2093}" srcOrd="0" destOrd="1" presId="urn:microsoft.com/office/officeart/2005/8/layout/chevron2"/>
    <dgm:cxn modelId="{6D2025E5-6BCC-4AA3-947E-934BCB4A2967}" type="presOf" srcId="{A116CA2F-070E-415B-9A5D-A6BA702977F7}" destId="{51DD0D05-DB59-4E3C-A94B-20011BDB2295}" srcOrd="0" destOrd="4" presId="urn:microsoft.com/office/officeart/2005/8/layout/chevron2"/>
    <dgm:cxn modelId="{9B98F8E6-8294-4E0A-A27C-7A3DB0C47389}" type="presOf" srcId="{1BFAD0D5-21CC-4EB0-8A48-52B756AB7F73}" destId="{174A33EF-8403-465E-8B61-B5113F0B1459}" srcOrd="0" destOrd="0" presId="urn:microsoft.com/office/officeart/2005/8/layout/chevron2"/>
    <dgm:cxn modelId="{15FB86FA-5080-479B-BFD4-558211F7CF51}" srcId="{D3D2AA21-9A9C-4CBF-A22E-422178F326BF}" destId="{7DB514F7-0971-42C8-A72A-7706B0B9062C}" srcOrd="2" destOrd="0" parTransId="{D186AA2C-FAB5-43F9-98A6-95AF5F1B6AE6}" sibTransId="{050AC97C-8076-4F06-B963-C610F7F78803}"/>
    <dgm:cxn modelId="{EFD626FF-A563-4EF8-9BAF-801571A22C59}" srcId="{B3150A39-9D37-4038-9EF1-2CDD0FB01DEB}" destId="{1AD356E0-0E44-49D4-8C21-E6B066242E9B}" srcOrd="1" destOrd="0" parTransId="{3578B6D5-E24C-4BDE-B77C-0C5141BC6295}" sibTransId="{44A1F92F-F437-4FDE-8BD4-EF08315B277A}"/>
    <dgm:cxn modelId="{349F9B68-2B58-42C3-ABED-B3B48201E238}" type="presParOf" srcId="{176C1FF6-2D0C-4EFA-90E7-3464E274EEFA}" destId="{8A4A617D-82EB-41B9-9FC8-30ACF1A4A8CD}" srcOrd="0" destOrd="0" presId="urn:microsoft.com/office/officeart/2005/8/layout/chevron2"/>
    <dgm:cxn modelId="{E842AEFE-57E8-409C-AEFE-1CEC2D6847FD}" type="presParOf" srcId="{8A4A617D-82EB-41B9-9FC8-30ACF1A4A8CD}" destId="{48DDEB3B-D949-4A36-9B14-8D01555AD980}" srcOrd="0" destOrd="0" presId="urn:microsoft.com/office/officeart/2005/8/layout/chevron2"/>
    <dgm:cxn modelId="{E3ECA040-7323-4C77-AE32-A0092291A200}" type="presParOf" srcId="{8A4A617D-82EB-41B9-9FC8-30ACF1A4A8CD}" destId="{51DD0D05-DB59-4E3C-A94B-20011BDB2295}" srcOrd="1" destOrd="0" presId="urn:microsoft.com/office/officeart/2005/8/layout/chevron2"/>
    <dgm:cxn modelId="{C21C7C6F-9AC1-416E-B007-A9D4FA287710}" type="presParOf" srcId="{176C1FF6-2D0C-4EFA-90E7-3464E274EEFA}" destId="{F94C7EB4-D24B-4085-A83F-3161249A0075}" srcOrd="1" destOrd="0" presId="urn:microsoft.com/office/officeart/2005/8/layout/chevron2"/>
    <dgm:cxn modelId="{737461EB-FBF6-4382-94AA-B350863F07BC}" type="presParOf" srcId="{176C1FF6-2D0C-4EFA-90E7-3464E274EEFA}" destId="{02184237-9B45-4838-91DF-319873F33B45}" srcOrd="2" destOrd="0" presId="urn:microsoft.com/office/officeart/2005/8/layout/chevron2"/>
    <dgm:cxn modelId="{CBD46194-FB9F-41E7-9E4E-96CBB2C8132B}" type="presParOf" srcId="{02184237-9B45-4838-91DF-319873F33B45}" destId="{1715DC31-8AC9-47B3-B1A0-9DB3BFA61DA9}" srcOrd="0" destOrd="0" presId="urn:microsoft.com/office/officeart/2005/8/layout/chevron2"/>
    <dgm:cxn modelId="{74319E1C-473C-4C3A-B20A-031148B95258}" type="presParOf" srcId="{02184237-9B45-4838-91DF-319873F33B45}" destId="{BB32DBA3-8B37-4452-94CC-05EF661F2093}" srcOrd="1" destOrd="0" presId="urn:microsoft.com/office/officeart/2005/8/layout/chevron2"/>
    <dgm:cxn modelId="{C66C78A7-1D45-4EA5-8F3A-EB77CC804227}" type="presParOf" srcId="{176C1FF6-2D0C-4EFA-90E7-3464E274EEFA}" destId="{DB823AB1-671F-4B0C-834A-4B91D0D0140F}" srcOrd="3" destOrd="0" presId="urn:microsoft.com/office/officeart/2005/8/layout/chevron2"/>
    <dgm:cxn modelId="{7CA58EE2-6D64-4A0F-82B9-ACD3FEAD9F18}" type="presParOf" srcId="{176C1FF6-2D0C-4EFA-90E7-3464E274EEFA}" destId="{910ECDA1-FD81-4AF9-8278-F9EFB50330D6}" srcOrd="4" destOrd="0" presId="urn:microsoft.com/office/officeart/2005/8/layout/chevron2"/>
    <dgm:cxn modelId="{0249CC3D-62CE-467D-A34B-AEDFCC6C21CD}" type="presParOf" srcId="{910ECDA1-FD81-4AF9-8278-F9EFB50330D6}" destId="{F7B4DBA2-C8CD-47E2-A369-E3C2393A6A4C}" srcOrd="0" destOrd="0" presId="urn:microsoft.com/office/officeart/2005/8/layout/chevron2"/>
    <dgm:cxn modelId="{81213433-84CE-47BB-8203-D2B6B509641E}" type="presParOf" srcId="{910ECDA1-FD81-4AF9-8278-F9EFB50330D6}" destId="{174A33EF-8403-465E-8B61-B5113F0B145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4AFE05-947D-46CB-9F6F-45DBE933A5B9}" type="doc">
      <dgm:prSet loTypeId="urn:microsoft.com/office/officeart/2005/8/layout/bList2" loCatId="list" qsTypeId="urn:microsoft.com/office/officeart/2005/8/quickstyle/simple1" qsCatId="simple" csTypeId="urn:microsoft.com/office/officeart/2005/8/colors/accent1_2" csCatId="accent1" phldr="1"/>
      <dgm:spPr/>
    </dgm:pt>
    <dgm:pt modelId="{DDBA5084-8E9D-4D6C-9112-E312F9225096}">
      <dgm:prSet phldrT="[Text]"/>
      <dgm:spPr/>
      <dgm:t>
        <a:bodyPr/>
        <a:lstStyle/>
        <a:p>
          <a:r>
            <a:rPr lang="en-US" dirty="0"/>
            <a:t>1</a:t>
          </a:r>
        </a:p>
      </dgm:t>
    </dgm:pt>
    <dgm:pt modelId="{F81EEEF9-F571-4073-905A-3F001896B2E2}" type="parTrans" cxnId="{2A072BF2-3776-4099-B340-17517767CBAD}">
      <dgm:prSet/>
      <dgm:spPr/>
      <dgm:t>
        <a:bodyPr/>
        <a:lstStyle/>
        <a:p>
          <a:endParaRPr lang="en-US"/>
        </a:p>
      </dgm:t>
    </dgm:pt>
    <dgm:pt modelId="{FE0934DD-9426-495E-A461-B942160CA6DE}" type="sibTrans" cxnId="{2A072BF2-3776-4099-B340-17517767CBAD}">
      <dgm:prSet/>
      <dgm:spPr/>
      <dgm:t>
        <a:bodyPr/>
        <a:lstStyle/>
        <a:p>
          <a:endParaRPr lang="en-US"/>
        </a:p>
      </dgm:t>
    </dgm:pt>
    <dgm:pt modelId="{AF88DE48-8747-4EF5-BFDC-5D62EC856077}">
      <dgm:prSet phldrT="[Text]"/>
      <dgm:spPr/>
      <dgm:t>
        <a:bodyPr/>
        <a:lstStyle/>
        <a:p>
          <a:r>
            <a:rPr lang="en-US" dirty="0"/>
            <a:t>2</a:t>
          </a:r>
        </a:p>
      </dgm:t>
    </dgm:pt>
    <dgm:pt modelId="{86FDFAAC-BF3F-4BEA-A856-7471B4D8898A}" type="parTrans" cxnId="{D4C3E9D9-63F9-4F98-8B20-A6529B5D4814}">
      <dgm:prSet/>
      <dgm:spPr/>
      <dgm:t>
        <a:bodyPr/>
        <a:lstStyle/>
        <a:p>
          <a:endParaRPr lang="en-US"/>
        </a:p>
      </dgm:t>
    </dgm:pt>
    <dgm:pt modelId="{FC93400C-C7F0-4879-ADB4-D54C77F6DE12}" type="sibTrans" cxnId="{D4C3E9D9-63F9-4F98-8B20-A6529B5D4814}">
      <dgm:prSet/>
      <dgm:spPr/>
      <dgm:t>
        <a:bodyPr/>
        <a:lstStyle/>
        <a:p>
          <a:endParaRPr lang="en-US"/>
        </a:p>
      </dgm:t>
    </dgm:pt>
    <dgm:pt modelId="{7F1FE261-C6DD-412F-A665-3223B0C21E36}">
      <dgm:prSet phldrT="[Text]"/>
      <dgm:spPr/>
      <dgm:t>
        <a:bodyPr/>
        <a:lstStyle/>
        <a:p>
          <a:r>
            <a:rPr lang="en-US" dirty="0"/>
            <a:t>3</a:t>
          </a:r>
        </a:p>
      </dgm:t>
    </dgm:pt>
    <dgm:pt modelId="{67F055CF-BF3D-4CED-B67C-65B260C1D17E}" type="parTrans" cxnId="{C77586A9-1928-4C12-BC10-187F449D3D9D}">
      <dgm:prSet/>
      <dgm:spPr/>
      <dgm:t>
        <a:bodyPr/>
        <a:lstStyle/>
        <a:p>
          <a:endParaRPr lang="en-US"/>
        </a:p>
      </dgm:t>
    </dgm:pt>
    <dgm:pt modelId="{E3BF6635-3A5E-4611-B08C-D74A60F26C71}" type="sibTrans" cxnId="{C77586A9-1928-4C12-BC10-187F449D3D9D}">
      <dgm:prSet/>
      <dgm:spPr/>
      <dgm:t>
        <a:bodyPr/>
        <a:lstStyle/>
        <a:p>
          <a:endParaRPr lang="en-US"/>
        </a:p>
      </dgm:t>
    </dgm:pt>
    <dgm:pt modelId="{E0B67CE2-2909-4190-8FBC-E458E5162C32}">
      <dgm:prSet/>
      <dgm:spPr/>
      <dgm:t>
        <a:bodyPr/>
        <a:lstStyle/>
        <a:p>
          <a:pPr>
            <a:buClrTx/>
            <a:buSzTx/>
            <a:buFont typeface="Wingdings" panose="05000000000000000000" pitchFamily="2" charset="2"/>
            <a:buChar char="q"/>
          </a:pPr>
          <a:r>
            <a:rPr kumimoji="0" lang="en-US" b="1" i="0" u="none" strike="noStrike" cap="none" spc="0" normalizeH="0" baseline="0" noProof="0" dirty="0">
              <a:ln>
                <a:noFill/>
              </a:ln>
              <a:solidFill>
                <a:srgbClr val="FF0000"/>
              </a:solidFill>
              <a:effectLst/>
              <a:uLnTx/>
              <a:uFillTx/>
              <a:latin typeface="Avenir Next LT Pro"/>
              <a:ea typeface="+mn-ea"/>
              <a:cs typeface="+mn-cs"/>
            </a:rPr>
            <a:t>WEBRTC is a new technology, as well as an ECMAScript API, that allows browsers to communicate directly in real time. </a:t>
          </a:r>
          <a:endParaRPr lang="en-US" dirty="0"/>
        </a:p>
      </dgm:t>
    </dgm:pt>
    <dgm:pt modelId="{7CC23875-2A2D-443B-8D7C-0E7ADA6A3203}" type="parTrans" cxnId="{D1AE6C26-E49B-43C4-8734-19FCB9629435}">
      <dgm:prSet/>
      <dgm:spPr/>
      <dgm:t>
        <a:bodyPr/>
        <a:lstStyle/>
        <a:p>
          <a:endParaRPr lang="en-US"/>
        </a:p>
      </dgm:t>
    </dgm:pt>
    <dgm:pt modelId="{1E47CB90-4321-4850-96FB-2B76CC7AF61E}" type="sibTrans" cxnId="{D1AE6C26-E49B-43C4-8734-19FCB9629435}">
      <dgm:prSet/>
      <dgm:spPr/>
      <dgm:t>
        <a:bodyPr/>
        <a:lstStyle/>
        <a:p>
          <a:endParaRPr lang="en-US"/>
        </a:p>
      </dgm:t>
    </dgm:pt>
    <dgm:pt modelId="{71772CEA-F6B4-4F5D-8C65-E559C45B2EAC}">
      <dgm:prSet/>
      <dgm:spPr/>
      <dgm:t>
        <a:bodyPr/>
        <a:lstStyle/>
        <a:p>
          <a:pPr>
            <a:buFont typeface="Wingdings" panose="05000000000000000000" pitchFamily="2" charset="2"/>
            <a:buChar char="q"/>
          </a:pPr>
          <a:r>
            <a:rPr kumimoji="0" lang="en-US" b="1" i="0" u="none" strike="noStrike" cap="none" spc="0" normalizeH="0" baseline="0" noProof="0" dirty="0">
              <a:ln>
                <a:noFill/>
              </a:ln>
              <a:solidFill>
                <a:srgbClr val="FF0000"/>
              </a:solidFill>
              <a:effectLst/>
              <a:uLnTx/>
              <a:uFillTx/>
              <a:latin typeface="Avenir Next LT Pro"/>
              <a:ea typeface="+mn-ea"/>
              <a:cs typeface="+mn-cs"/>
            </a:rPr>
            <a:t>This technology enables real-time media communication between current browsers, such as speech, video, and other data streams</a:t>
          </a:r>
          <a:endParaRPr lang="en-US" dirty="0"/>
        </a:p>
      </dgm:t>
    </dgm:pt>
    <dgm:pt modelId="{B67A4021-E184-4E9F-927C-8DA556E8DE10}" type="parTrans" cxnId="{1B434390-3FD7-49F1-B27C-EA4E078DA0C3}">
      <dgm:prSet/>
      <dgm:spPr/>
      <dgm:t>
        <a:bodyPr/>
        <a:lstStyle/>
        <a:p>
          <a:endParaRPr lang="en-US"/>
        </a:p>
      </dgm:t>
    </dgm:pt>
    <dgm:pt modelId="{A2F9A91A-E9CE-43DB-914D-A5F53AF7962B}" type="sibTrans" cxnId="{1B434390-3FD7-49F1-B27C-EA4E078DA0C3}">
      <dgm:prSet/>
      <dgm:spPr/>
      <dgm:t>
        <a:bodyPr/>
        <a:lstStyle/>
        <a:p>
          <a:endParaRPr lang="en-US"/>
        </a:p>
      </dgm:t>
    </dgm:pt>
    <dgm:pt modelId="{376F4BD1-3064-4494-BDBC-25A544A32231}">
      <dgm:prSet/>
      <dgm:spPr/>
      <dgm:t>
        <a:bodyPr/>
        <a:lstStyle/>
        <a:p>
          <a:pPr>
            <a:buClrTx/>
            <a:buSzTx/>
            <a:buFont typeface="Wingdings" panose="05000000000000000000" pitchFamily="2" charset="2"/>
            <a:buChar char="q"/>
          </a:pPr>
          <a:r>
            <a:rPr kumimoji="0" lang="en-US" b="1" i="0" u="none" strike="noStrike" cap="none" spc="0" normalizeH="0" baseline="0" noProof="0" dirty="0">
              <a:ln>
                <a:noFill/>
              </a:ln>
              <a:solidFill>
                <a:srgbClr val="FF0000"/>
              </a:solidFill>
              <a:effectLst/>
              <a:uLnTx/>
              <a:uFillTx/>
              <a:latin typeface="Avenir Next LT Pro"/>
              <a:ea typeface="+mn-ea"/>
              <a:cs typeface="+mn-cs"/>
            </a:rPr>
            <a:t>WEBRTC is being developed and standardized by the World Wide Web Consortium (W3C) and the Internet Engineering Task Force (IETF), in collaboration with industry heavyweights such as Google and Apple. It is open source and free to use, and its purpose is ,</a:t>
          </a:r>
          <a:endParaRPr lang="en-US" dirty="0"/>
        </a:p>
      </dgm:t>
    </dgm:pt>
    <dgm:pt modelId="{EA9B2D0C-7CF3-4CAF-98E2-60176F5A54AC}" type="parTrans" cxnId="{C0B21B75-F639-4F90-B309-A6821ADFE9A3}">
      <dgm:prSet/>
      <dgm:spPr/>
      <dgm:t>
        <a:bodyPr/>
        <a:lstStyle/>
        <a:p>
          <a:endParaRPr lang="en-US"/>
        </a:p>
      </dgm:t>
    </dgm:pt>
    <dgm:pt modelId="{B4E656EC-F483-4A0E-961B-7C82CDD32A0C}" type="sibTrans" cxnId="{C0B21B75-F639-4F90-B309-A6821ADFE9A3}">
      <dgm:prSet/>
      <dgm:spPr/>
      <dgm:t>
        <a:bodyPr/>
        <a:lstStyle/>
        <a:p>
          <a:endParaRPr lang="en-US"/>
        </a:p>
      </dgm:t>
    </dgm:pt>
    <dgm:pt modelId="{F5B7D28D-03BE-4305-9AE5-052D5F469628}" type="pres">
      <dgm:prSet presAssocID="{434AFE05-947D-46CB-9F6F-45DBE933A5B9}" presName="diagram" presStyleCnt="0">
        <dgm:presLayoutVars>
          <dgm:dir/>
          <dgm:animLvl val="lvl"/>
          <dgm:resizeHandles val="exact"/>
        </dgm:presLayoutVars>
      </dgm:prSet>
      <dgm:spPr/>
    </dgm:pt>
    <dgm:pt modelId="{36C7E1D6-8346-424D-B29A-FA34CD441540}" type="pres">
      <dgm:prSet presAssocID="{DDBA5084-8E9D-4D6C-9112-E312F9225096}" presName="compNode" presStyleCnt="0"/>
      <dgm:spPr/>
    </dgm:pt>
    <dgm:pt modelId="{F0E082C8-8282-480D-896F-6CE743AD957B}" type="pres">
      <dgm:prSet presAssocID="{DDBA5084-8E9D-4D6C-9112-E312F9225096}" presName="childRect" presStyleLbl="bgAcc1" presStyleIdx="0" presStyleCnt="3">
        <dgm:presLayoutVars>
          <dgm:bulletEnabled val="1"/>
        </dgm:presLayoutVars>
      </dgm:prSet>
      <dgm:spPr/>
    </dgm:pt>
    <dgm:pt modelId="{2AC0FB25-EE7E-471C-BB48-EEF56225BB60}" type="pres">
      <dgm:prSet presAssocID="{DDBA5084-8E9D-4D6C-9112-E312F9225096}" presName="parentText" presStyleLbl="node1" presStyleIdx="0" presStyleCnt="0">
        <dgm:presLayoutVars>
          <dgm:chMax val="0"/>
          <dgm:bulletEnabled val="1"/>
        </dgm:presLayoutVars>
      </dgm:prSet>
      <dgm:spPr/>
    </dgm:pt>
    <dgm:pt modelId="{588DAE0F-0C65-40BE-A7F9-866C57E5276C}" type="pres">
      <dgm:prSet presAssocID="{DDBA5084-8E9D-4D6C-9112-E312F9225096}" presName="parentRect" presStyleLbl="alignNode1" presStyleIdx="0" presStyleCnt="3"/>
      <dgm:spPr/>
    </dgm:pt>
    <dgm:pt modelId="{B562634E-C76F-4347-819B-1B3EEAE1C3F5}" type="pres">
      <dgm:prSet presAssocID="{DDBA5084-8E9D-4D6C-9112-E312F9225096}"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pt>
    <dgm:pt modelId="{7443278B-8CE5-4896-85AF-6605B52E2940}" type="pres">
      <dgm:prSet presAssocID="{FE0934DD-9426-495E-A461-B942160CA6DE}" presName="sibTrans" presStyleLbl="sibTrans2D1" presStyleIdx="0" presStyleCnt="0"/>
      <dgm:spPr/>
    </dgm:pt>
    <dgm:pt modelId="{EAF6B21D-4BB9-4DF3-86D3-D37C87951A80}" type="pres">
      <dgm:prSet presAssocID="{AF88DE48-8747-4EF5-BFDC-5D62EC856077}" presName="compNode" presStyleCnt="0"/>
      <dgm:spPr/>
    </dgm:pt>
    <dgm:pt modelId="{B2C9995E-9435-4FD2-8A32-076F6BB90E3E}" type="pres">
      <dgm:prSet presAssocID="{AF88DE48-8747-4EF5-BFDC-5D62EC856077}" presName="childRect" presStyleLbl="bgAcc1" presStyleIdx="1" presStyleCnt="3">
        <dgm:presLayoutVars>
          <dgm:bulletEnabled val="1"/>
        </dgm:presLayoutVars>
      </dgm:prSet>
      <dgm:spPr/>
    </dgm:pt>
    <dgm:pt modelId="{59F542AC-6618-463C-A950-DD9BB38B5D24}" type="pres">
      <dgm:prSet presAssocID="{AF88DE48-8747-4EF5-BFDC-5D62EC856077}" presName="parentText" presStyleLbl="node1" presStyleIdx="0" presStyleCnt="0">
        <dgm:presLayoutVars>
          <dgm:chMax val="0"/>
          <dgm:bulletEnabled val="1"/>
        </dgm:presLayoutVars>
      </dgm:prSet>
      <dgm:spPr/>
    </dgm:pt>
    <dgm:pt modelId="{D43051E4-DFE5-4FB9-B462-7D4DB464DF4F}" type="pres">
      <dgm:prSet presAssocID="{AF88DE48-8747-4EF5-BFDC-5D62EC856077}" presName="parentRect" presStyleLbl="alignNode1" presStyleIdx="1" presStyleCnt="3"/>
      <dgm:spPr/>
    </dgm:pt>
    <dgm:pt modelId="{824497D3-B2A1-4EDB-A426-E3CDF0249B0F}" type="pres">
      <dgm:prSet presAssocID="{AF88DE48-8747-4EF5-BFDC-5D62EC856077}"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329FF978-F177-4765-91DB-CB6CBBF3F8DC}" type="pres">
      <dgm:prSet presAssocID="{FC93400C-C7F0-4879-ADB4-D54C77F6DE12}" presName="sibTrans" presStyleLbl="sibTrans2D1" presStyleIdx="0" presStyleCnt="0"/>
      <dgm:spPr/>
    </dgm:pt>
    <dgm:pt modelId="{8291D6E1-DD32-4CF2-86F2-C5A78646CBCA}" type="pres">
      <dgm:prSet presAssocID="{7F1FE261-C6DD-412F-A665-3223B0C21E36}" presName="compNode" presStyleCnt="0"/>
      <dgm:spPr/>
    </dgm:pt>
    <dgm:pt modelId="{72DC816A-B174-4B69-8558-A5468B3640E1}" type="pres">
      <dgm:prSet presAssocID="{7F1FE261-C6DD-412F-A665-3223B0C21E36}" presName="childRect" presStyleLbl="bgAcc1" presStyleIdx="2" presStyleCnt="3">
        <dgm:presLayoutVars>
          <dgm:bulletEnabled val="1"/>
        </dgm:presLayoutVars>
      </dgm:prSet>
      <dgm:spPr/>
    </dgm:pt>
    <dgm:pt modelId="{3441F614-77B1-4267-9493-C7B0F1C49E61}" type="pres">
      <dgm:prSet presAssocID="{7F1FE261-C6DD-412F-A665-3223B0C21E36}" presName="parentText" presStyleLbl="node1" presStyleIdx="0" presStyleCnt="0">
        <dgm:presLayoutVars>
          <dgm:chMax val="0"/>
          <dgm:bulletEnabled val="1"/>
        </dgm:presLayoutVars>
      </dgm:prSet>
      <dgm:spPr/>
    </dgm:pt>
    <dgm:pt modelId="{A901D085-6B86-4622-8FE4-CAFAB9E638DB}" type="pres">
      <dgm:prSet presAssocID="{7F1FE261-C6DD-412F-A665-3223B0C21E36}" presName="parentRect" presStyleLbl="alignNode1" presStyleIdx="2" presStyleCnt="3"/>
      <dgm:spPr/>
    </dgm:pt>
    <dgm:pt modelId="{042B8E6B-E7F9-4084-A890-83F64090F293}" type="pres">
      <dgm:prSet presAssocID="{7F1FE261-C6DD-412F-A665-3223B0C21E36}"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dgm:spPr>
    </dgm:pt>
  </dgm:ptLst>
  <dgm:cxnLst>
    <dgm:cxn modelId="{3EBCE81F-C714-4C6E-8DE1-86B645D2CA3B}" type="presOf" srcId="{7F1FE261-C6DD-412F-A665-3223B0C21E36}" destId="{A901D085-6B86-4622-8FE4-CAFAB9E638DB}" srcOrd="1" destOrd="0" presId="urn:microsoft.com/office/officeart/2005/8/layout/bList2"/>
    <dgm:cxn modelId="{6FE37920-F93C-4620-8C53-92126B710091}" type="presOf" srcId="{AF88DE48-8747-4EF5-BFDC-5D62EC856077}" destId="{59F542AC-6618-463C-A950-DD9BB38B5D24}" srcOrd="0" destOrd="0" presId="urn:microsoft.com/office/officeart/2005/8/layout/bList2"/>
    <dgm:cxn modelId="{D1AE6C26-E49B-43C4-8734-19FCB9629435}" srcId="{DDBA5084-8E9D-4D6C-9112-E312F9225096}" destId="{E0B67CE2-2909-4190-8FBC-E458E5162C32}" srcOrd="0" destOrd="0" parTransId="{7CC23875-2A2D-443B-8D7C-0E7ADA6A3203}" sibTransId="{1E47CB90-4321-4850-96FB-2B76CC7AF61E}"/>
    <dgm:cxn modelId="{495DA636-E4C4-4164-8740-7D015F4F74F2}" type="presOf" srcId="{FC93400C-C7F0-4879-ADB4-D54C77F6DE12}" destId="{329FF978-F177-4765-91DB-CB6CBBF3F8DC}" srcOrd="0" destOrd="0" presId="urn:microsoft.com/office/officeart/2005/8/layout/bList2"/>
    <dgm:cxn modelId="{4534653E-E27A-4E3E-B7EB-E0A3AF8AF846}" type="presOf" srcId="{DDBA5084-8E9D-4D6C-9112-E312F9225096}" destId="{588DAE0F-0C65-40BE-A7F9-866C57E5276C}" srcOrd="1" destOrd="0" presId="urn:microsoft.com/office/officeart/2005/8/layout/bList2"/>
    <dgm:cxn modelId="{CC880744-3C45-43C2-896B-A18ABC746653}" type="presOf" srcId="{376F4BD1-3064-4494-BDBC-25A544A32231}" destId="{72DC816A-B174-4B69-8558-A5468B3640E1}" srcOrd="0" destOrd="0" presId="urn:microsoft.com/office/officeart/2005/8/layout/bList2"/>
    <dgm:cxn modelId="{B5E7A668-4446-42DA-A510-81C9AEF435B8}" type="presOf" srcId="{DDBA5084-8E9D-4D6C-9112-E312F9225096}" destId="{2AC0FB25-EE7E-471C-BB48-EEF56225BB60}" srcOrd="0" destOrd="0" presId="urn:microsoft.com/office/officeart/2005/8/layout/bList2"/>
    <dgm:cxn modelId="{C0B21B75-F639-4F90-B309-A6821ADFE9A3}" srcId="{7F1FE261-C6DD-412F-A665-3223B0C21E36}" destId="{376F4BD1-3064-4494-BDBC-25A544A32231}" srcOrd="0" destOrd="0" parTransId="{EA9B2D0C-7CF3-4CAF-98E2-60176F5A54AC}" sibTransId="{B4E656EC-F483-4A0E-961B-7C82CDD32A0C}"/>
    <dgm:cxn modelId="{BEA33E82-F6D6-4A5E-B598-F514703C66D6}" type="presOf" srcId="{434AFE05-947D-46CB-9F6F-45DBE933A5B9}" destId="{F5B7D28D-03BE-4305-9AE5-052D5F469628}" srcOrd="0" destOrd="0" presId="urn:microsoft.com/office/officeart/2005/8/layout/bList2"/>
    <dgm:cxn modelId="{3C556682-0AD4-4A17-87D6-387FE456978A}" type="presOf" srcId="{E0B67CE2-2909-4190-8FBC-E458E5162C32}" destId="{F0E082C8-8282-480D-896F-6CE743AD957B}" srcOrd="0" destOrd="0" presId="urn:microsoft.com/office/officeart/2005/8/layout/bList2"/>
    <dgm:cxn modelId="{E49EAB88-5C8C-41DB-9339-87D2636CF33A}" type="presOf" srcId="{FE0934DD-9426-495E-A461-B942160CA6DE}" destId="{7443278B-8CE5-4896-85AF-6605B52E2940}" srcOrd="0" destOrd="0" presId="urn:microsoft.com/office/officeart/2005/8/layout/bList2"/>
    <dgm:cxn modelId="{1B434390-3FD7-49F1-B27C-EA4E078DA0C3}" srcId="{AF88DE48-8747-4EF5-BFDC-5D62EC856077}" destId="{71772CEA-F6B4-4F5D-8C65-E559C45B2EAC}" srcOrd="0" destOrd="0" parTransId="{B67A4021-E184-4E9F-927C-8DA556E8DE10}" sibTransId="{A2F9A91A-E9CE-43DB-914D-A5F53AF7962B}"/>
    <dgm:cxn modelId="{8F5EF7A3-76F2-4DDA-8565-B232DA79A23E}" type="presOf" srcId="{AF88DE48-8747-4EF5-BFDC-5D62EC856077}" destId="{D43051E4-DFE5-4FB9-B462-7D4DB464DF4F}" srcOrd="1" destOrd="0" presId="urn:microsoft.com/office/officeart/2005/8/layout/bList2"/>
    <dgm:cxn modelId="{C77586A9-1928-4C12-BC10-187F449D3D9D}" srcId="{434AFE05-947D-46CB-9F6F-45DBE933A5B9}" destId="{7F1FE261-C6DD-412F-A665-3223B0C21E36}" srcOrd="2" destOrd="0" parTransId="{67F055CF-BF3D-4CED-B67C-65B260C1D17E}" sibTransId="{E3BF6635-3A5E-4611-B08C-D74A60F26C71}"/>
    <dgm:cxn modelId="{D4C3E9D9-63F9-4F98-8B20-A6529B5D4814}" srcId="{434AFE05-947D-46CB-9F6F-45DBE933A5B9}" destId="{AF88DE48-8747-4EF5-BFDC-5D62EC856077}" srcOrd="1" destOrd="0" parTransId="{86FDFAAC-BF3F-4BEA-A856-7471B4D8898A}" sibTransId="{FC93400C-C7F0-4879-ADB4-D54C77F6DE12}"/>
    <dgm:cxn modelId="{0525D8ED-BD54-4E77-B777-825E7A643C62}" type="presOf" srcId="{71772CEA-F6B4-4F5D-8C65-E559C45B2EAC}" destId="{B2C9995E-9435-4FD2-8A32-076F6BB90E3E}" srcOrd="0" destOrd="0" presId="urn:microsoft.com/office/officeart/2005/8/layout/bList2"/>
    <dgm:cxn modelId="{2A072BF2-3776-4099-B340-17517767CBAD}" srcId="{434AFE05-947D-46CB-9F6F-45DBE933A5B9}" destId="{DDBA5084-8E9D-4D6C-9112-E312F9225096}" srcOrd="0" destOrd="0" parTransId="{F81EEEF9-F571-4073-905A-3F001896B2E2}" sibTransId="{FE0934DD-9426-495E-A461-B942160CA6DE}"/>
    <dgm:cxn modelId="{CBC193F4-BA35-4A05-A986-AB71B8A50C99}" type="presOf" srcId="{7F1FE261-C6DD-412F-A665-3223B0C21E36}" destId="{3441F614-77B1-4267-9493-C7B0F1C49E61}" srcOrd="0" destOrd="0" presId="urn:microsoft.com/office/officeart/2005/8/layout/bList2"/>
    <dgm:cxn modelId="{B3A68A8E-0BE2-4746-A18B-A83A2C2AFD61}" type="presParOf" srcId="{F5B7D28D-03BE-4305-9AE5-052D5F469628}" destId="{36C7E1D6-8346-424D-B29A-FA34CD441540}" srcOrd="0" destOrd="0" presId="urn:microsoft.com/office/officeart/2005/8/layout/bList2"/>
    <dgm:cxn modelId="{90E6419D-2BA1-4CD2-9C75-B1940C1BF9F2}" type="presParOf" srcId="{36C7E1D6-8346-424D-B29A-FA34CD441540}" destId="{F0E082C8-8282-480D-896F-6CE743AD957B}" srcOrd="0" destOrd="0" presId="urn:microsoft.com/office/officeart/2005/8/layout/bList2"/>
    <dgm:cxn modelId="{0C0CBF17-0BB6-42D8-A885-8A43C101A294}" type="presParOf" srcId="{36C7E1D6-8346-424D-B29A-FA34CD441540}" destId="{2AC0FB25-EE7E-471C-BB48-EEF56225BB60}" srcOrd="1" destOrd="0" presId="urn:microsoft.com/office/officeart/2005/8/layout/bList2"/>
    <dgm:cxn modelId="{4515F550-B8F9-45B8-8A8C-F2BBFF42D951}" type="presParOf" srcId="{36C7E1D6-8346-424D-B29A-FA34CD441540}" destId="{588DAE0F-0C65-40BE-A7F9-866C57E5276C}" srcOrd="2" destOrd="0" presId="urn:microsoft.com/office/officeart/2005/8/layout/bList2"/>
    <dgm:cxn modelId="{270C792E-03AD-474E-BCC0-7F4DDDCFADA5}" type="presParOf" srcId="{36C7E1D6-8346-424D-B29A-FA34CD441540}" destId="{B562634E-C76F-4347-819B-1B3EEAE1C3F5}" srcOrd="3" destOrd="0" presId="urn:microsoft.com/office/officeart/2005/8/layout/bList2"/>
    <dgm:cxn modelId="{9F809236-78AD-431E-A183-C867028B1A8C}" type="presParOf" srcId="{F5B7D28D-03BE-4305-9AE5-052D5F469628}" destId="{7443278B-8CE5-4896-85AF-6605B52E2940}" srcOrd="1" destOrd="0" presId="urn:microsoft.com/office/officeart/2005/8/layout/bList2"/>
    <dgm:cxn modelId="{50AEE3D3-8BEE-4903-94FF-AA35BE3517FD}" type="presParOf" srcId="{F5B7D28D-03BE-4305-9AE5-052D5F469628}" destId="{EAF6B21D-4BB9-4DF3-86D3-D37C87951A80}" srcOrd="2" destOrd="0" presId="urn:microsoft.com/office/officeart/2005/8/layout/bList2"/>
    <dgm:cxn modelId="{6623E9BA-B1A9-413C-8600-FCFF0773AE0E}" type="presParOf" srcId="{EAF6B21D-4BB9-4DF3-86D3-D37C87951A80}" destId="{B2C9995E-9435-4FD2-8A32-076F6BB90E3E}" srcOrd="0" destOrd="0" presId="urn:microsoft.com/office/officeart/2005/8/layout/bList2"/>
    <dgm:cxn modelId="{8472830A-3F3C-49FC-B142-3A6BA0D2A542}" type="presParOf" srcId="{EAF6B21D-4BB9-4DF3-86D3-D37C87951A80}" destId="{59F542AC-6618-463C-A950-DD9BB38B5D24}" srcOrd="1" destOrd="0" presId="urn:microsoft.com/office/officeart/2005/8/layout/bList2"/>
    <dgm:cxn modelId="{B8AB3A0E-4D46-4AB2-A6F3-9F50EEB013E3}" type="presParOf" srcId="{EAF6B21D-4BB9-4DF3-86D3-D37C87951A80}" destId="{D43051E4-DFE5-4FB9-B462-7D4DB464DF4F}" srcOrd="2" destOrd="0" presId="urn:microsoft.com/office/officeart/2005/8/layout/bList2"/>
    <dgm:cxn modelId="{E2C69324-1DC0-4114-A7C6-F5C10BF3D384}" type="presParOf" srcId="{EAF6B21D-4BB9-4DF3-86D3-D37C87951A80}" destId="{824497D3-B2A1-4EDB-A426-E3CDF0249B0F}" srcOrd="3" destOrd="0" presId="urn:microsoft.com/office/officeart/2005/8/layout/bList2"/>
    <dgm:cxn modelId="{EBD63D34-E5CA-4B6F-8605-841B5C91E669}" type="presParOf" srcId="{F5B7D28D-03BE-4305-9AE5-052D5F469628}" destId="{329FF978-F177-4765-91DB-CB6CBBF3F8DC}" srcOrd="3" destOrd="0" presId="urn:microsoft.com/office/officeart/2005/8/layout/bList2"/>
    <dgm:cxn modelId="{93190A8E-2DE2-49A4-95FE-7A5AEEC3104C}" type="presParOf" srcId="{F5B7D28D-03BE-4305-9AE5-052D5F469628}" destId="{8291D6E1-DD32-4CF2-86F2-C5A78646CBCA}" srcOrd="4" destOrd="0" presId="urn:microsoft.com/office/officeart/2005/8/layout/bList2"/>
    <dgm:cxn modelId="{1ABF641E-CB48-4C2D-B263-55304BDF7907}" type="presParOf" srcId="{8291D6E1-DD32-4CF2-86F2-C5A78646CBCA}" destId="{72DC816A-B174-4B69-8558-A5468B3640E1}" srcOrd="0" destOrd="0" presId="urn:microsoft.com/office/officeart/2005/8/layout/bList2"/>
    <dgm:cxn modelId="{127E5351-29E9-46B4-B5DA-A04F006A7FCF}" type="presParOf" srcId="{8291D6E1-DD32-4CF2-86F2-C5A78646CBCA}" destId="{3441F614-77B1-4267-9493-C7B0F1C49E61}" srcOrd="1" destOrd="0" presId="urn:microsoft.com/office/officeart/2005/8/layout/bList2"/>
    <dgm:cxn modelId="{012DBC4D-7AC0-4FF4-BA81-BC86332855C8}" type="presParOf" srcId="{8291D6E1-DD32-4CF2-86F2-C5A78646CBCA}" destId="{A901D085-6B86-4622-8FE4-CAFAB9E638DB}" srcOrd="2" destOrd="0" presId="urn:microsoft.com/office/officeart/2005/8/layout/bList2"/>
    <dgm:cxn modelId="{6E09915D-FD31-41E7-AA5A-EA059D522EED}" type="presParOf" srcId="{8291D6E1-DD32-4CF2-86F2-C5A78646CBCA}" destId="{042B8E6B-E7F9-4084-A890-83F64090F29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E96036-28B3-4D1E-AD9A-7FF91900D80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F9241FD-6D2B-4CDB-86F8-53741F57E80E}">
      <dgm:prSet phldrT="[Text]"/>
      <dgm:spPr>
        <a:solidFill>
          <a:schemeClr val="accent6"/>
        </a:solidFill>
      </dgm:spPr>
      <dgm:t>
        <a:bodyPr/>
        <a:lstStyle/>
        <a:p>
          <a:pPr>
            <a:buClrTx/>
            <a:buSzTx/>
            <a:buFont typeface="Wingdings" panose="05000000000000000000" pitchFamily="2" charset="2"/>
            <a:buChar char="§"/>
          </a:pPr>
          <a:r>
            <a:rPr kumimoji="0" lang="en-US" b="1" i="0" u="none" strike="noStrike" cap="none" spc="0" normalizeH="0" baseline="0" noProof="0" dirty="0">
              <a:ln>
                <a:noFill/>
              </a:ln>
              <a:solidFill>
                <a:schemeClr val="bg1"/>
              </a:solidFill>
              <a:effectLst/>
              <a:uLnTx/>
              <a:uFillTx/>
            </a:rPr>
            <a:t>Google Duo video calls are in 720p HD video. It is optimized for low-bandwidth mobile networks through WebRTC and uses QUIC over UDP.</a:t>
          </a:r>
          <a:endParaRPr lang="en-US" b="1" dirty="0">
            <a:solidFill>
              <a:schemeClr val="bg1"/>
            </a:solidFill>
          </a:endParaRPr>
        </a:p>
      </dgm:t>
    </dgm:pt>
    <dgm:pt modelId="{DE634A60-CF3F-47D3-BFA6-AF44200F6FEE}" type="parTrans" cxnId="{EBB489CF-75E7-4D90-A773-2D45D89BA467}">
      <dgm:prSet/>
      <dgm:spPr/>
      <dgm:t>
        <a:bodyPr/>
        <a:lstStyle/>
        <a:p>
          <a:endParaRPr lang="en-US"/>
        </a:p>
      </dgm:t>
    </dgm:pt>
    <dgm:pt modelId="{4B72E9B6-3822-4E28-82F7-6C37392D3425}" type="sibTrans" cxnId="{EBB489CF-75E7-4D90-A773-2D45D89BA467}">
      <dgm:prSet/>
      <dgm:spPr/>
      <dgm:t>
        <a:bodyPr/>
        <a:lstStyle/>
        <a:p>
          <a:endParaRPr lang="en-US"/>
        </a:p>
      </dgm:t>
    </dgm:pt>
    <dgm:pt modelId="{162E0A72-8817-4D83-AFE6-DAAEAC35F052}">
      <dgm:prSet phldrT="[Text]" phldr="1"/>
      <dgm:spPr/>
      <dgm:t>
        <a:bodyPr/>
        <a:lstStyle/>
        <a:p>
          <a:endParaRPr lang="en-US" dirty="0">
            <a:solidFill>
              <a:schemeClr val="bg1">
                <a:lumMod val="75000"/>
                <a:lumOff val="25000"/>
              </a:schemeClr>
            </a:solidFill>
          </a:endParaRPr>
        </a:p>
      </dgm:t>
    </dgm:pt>
    <dgm:pt modelId="{DA415128-6BC8-4206-A9EE-78BFE3657EC0}" type="parTrans" cxnId="{B88808B1-15D6-4BEF-B454-EEC21932843E}">
      <dgm:prSet/>
      <dgm:spPr/>
      <dgm:t>
        <a:bodyPr/>
        <a:lstStyle/>
        <a:p>
          <a:endParaRPr lang="en-US"/>
        </a:p>
      </dgm:t>
    </dgm:pt>
    <dgm:pt modelId="{2ADA6AB8-7D84-4BAA-8031-E3F7BDBB8942}" type="sibTrans" cxnId="{B88808B1-15D6-4BEF-B454-EEC21932843E}">
      <dgm:prSet/>
      <dgm:spPr/>
      <dgm:t>
        <a:bodyPr/>
        <a:lstStyle/>
        <a:p>
          <a:endParaRPr lang="en-US"/>
        </a:p>
      </dgm:t>
    </dgm:pt>
    <dgm:pt modelId="{628800E7-89E0-40BA-B4C0-28AB89243686}">
      <dgm:prSet phldrT="[Text]"/>
      <dgm:spPr>
        <a:solidFill>
          <a:schemeClr val="accent4"/>
        </a:solidFill>
      </dgm:spPr>
      <dgm:t>
        <a:bodyPr/>
        <a:lstStyle/>
        <a:p>
          <a:pPr>
            <a:buClrTx/>
            <a:buSzTx/>
            <a:buFont typeface="Wingdings" panose="05000000000000000000" pitchFamily="2" charset="2"/>
            <a:buChar char="§"/>
          </a:pPr>
          <a:r>
            <a:rPr kumimoji="0" lang="en-US" b="1" i="0" u="none" strike="noStrike" cap="none" spc="0" normalizeH="0" baseline="0" noProof="0" dirty="0">
              <a:ln>
                <a:noFill/>
              </a:ln>
              <a:solidFill>
                <a:schemeClr val="bg1"/>
              </a:solidFill>
              <a:effectLst/>
              <a:uLnTx/>
              <a:uFillTx/>
            </a:rPr>
            <a:t>Google Duo use of WebRTC has led to peer-to-peer connectivity and end-to-end encryption, making it secure and reliable.</a:t>
          </a:r>
          <a:endParaRPr lang="en-US" b="1" dirty="0">
            <a:solidFill>
              <a:schemeClr val="bg1"/>
            </a:solidFill>
          </a:endParaRPr>
        </a:p>
      </dgm:t>
    </dgm:pt>
    <dgm:pt modelId="{93E414C6-DC90-489F-AAA9-3C9627689BEB}" type="parTrans" cxnId="{D49CFDF8-F0EA-458D-842F-C058D5FF253C}">
      <dgm:prSet/>
      <dgm:spPr/>
      <dgm:t>
        <a:bodyPr/>
        <a:lstStyle/>
        <a:p>
          <a:endParaRPr lang="en-US"/>
        </a:p>
      </dgm:t>
    </dgm:pt>
    <dgm:pt modelId="{BD139DE4-2929-4346-B1E4-85C08047CE4A}" type="sibTrans" cxnId="{D49CFDF8-F0EA-458D-842F-C058D5FF253C}">
      <dgm:prSet/>
      <dgm:spPr/>
      <dgm:t>
        <a:bodyPr/>
        <a:lstStyle/>
        <a:p>
          <a:endParaRPr lang="en-US"/>
        </a:p>
      </dgm:t>
    </dgm:pt>
    <dgm:pt modelId="{E8CA2A03-3A7F-4355-A430-E7D831BF1153}">
      <dgm:prSet phldrT="[Text]" phldr="1"/>
      <dgm:spPr/>
      <dgm:t>
        <a:bodyPr/>
        <a:lstStyle/>
        <a:p>
          <a:endParaRPr lang="en-US" dirty="0">
            <a:solidFill>
              <a:schemeClr val="bg1">
                <a:lumMod val="75000"/>
                <a:lumOff val="25000"/>
              </a:schemeClr>
            </a:solidFill>
          </a:endParaRPr>
        </a:p>
      </dgm:t>
    </dgm:pt>
    <dgm:pt modelId="{3FA4EBE0-D027-4590-8CA5-8FC1DB16A207}" type="parTrans" cxnId="{F6992834-23B7-4DF5-8B08-9CE6E7BE953A}">
      <dgm:prSet/>
      <dgm:spPr/>
      <dgm:t>
        <a:bodyPr/>
        <a:lstStyle/>
        <a:p>
          <a:endParaRPr lang="en-US"/>
        </a:p>
      </dgm:t>
    </dgm:pt>
    <dgm:pt modelId="{5464B5A5-C4A5-4510-8569-A324C7A9A26D}" type="sibTrans" cxnId="{F6992834-23B7-4DF5-8B08-9CE6E7BE953A}">
      <dgm:prSet/>
      <dgm:spPr/>
      <dgm:t>
        <a:bodyPr/>
        <a:lstStyle/>
        <a:p>
          <a:endParaRPr lang="en-US"/>
        </a:p>
      </dgm:t>
    </dgm:pt>
    <dgm:pt modelId="{B08DE17F-3081-450C-9F53-3DEC403FBCF9}">
      <dgm:prSet phldrT="[Text]"/>
      <dgm:spPr>
        <a:solidFill>
          <a:srgbClr val="7030A0"/>
        </a:solidFill>
      </dgm:spPr>
      <dgm:t>
        <a:bodyPr/>
        <a:lstStyle/>
        <a:p>
          <a:r>
            <a:rPr lang="en-US" b="1" i="0" dirty="0">
              <a:solidFill>
                <a:schemeClr val="bg1"/>
              </a:solidFill>
            </a:rPr>
            <a:t>There are three main parts to real-time communication: signaling, media, and data.</a:t>
          </a:r>
        </a:p>
        <a:p>
          <a:r>
            <a:rPr lang="en-US" b="1" i="0" dirty="0">
              <a:solidFill>
                <a:schemeClr val="bg1"/>
              </a:solidFill>
            </a:rPr>
            <a:t>All these processes are handled by three groups of WEBRTC APIs: </a:t>
          </a:r>
          <a:r>
            <a:rPr lang="en-US" b="1" i="0" dirty="0" err="1">
              <a:solidFill>
                <a:schemeClr val="bg1"/>
              </a:solidFill>
            </a:rPr>
            <a:t>getUserMedia</a:t>
          </a:r>
          <a:r>
            <a:rPr lang="en-US" b="1" i="0" dirty="0">
              <a:solidFill>
                <a:schemeClr val="bg1"/>
              </a:solidFill>
            </a:rPr>
            <a:t>, Peer Connection, Data Channel</a:t>
          </a:r>
          <a:endParaRPr lang="en-US" b="1" dirty="0">
            <a:solidFill>
              <a:schemeClr val="bg1"/>
            </a:solidFill>
          </a:endParaRPr>
        </a:p>
      </dgm:t>
    </dgm:pt>
    <dgm:pt modelId="{75A9403F-799C-43DC-B541-BF55C8057764}" type="parTrans" cxnId="{C2982FF5-1F96-4FDA-B013-59916ACFAA99}">
      <dgm:prSet/>
      <dgm:spPr/>
      <dgm:t>
        <a:bodyPr/>
        <a:lstStyle/>
        <a:p>
          <a:endParaRPr lang="en-US"/>
        </a:p>
      </dgm:t>
    </dgm:pt>
    <dgm:pt modelId="{7592A8EA-31DB-4B05-B786-434180FAB577}" type="sibTrans" cxnId="{C2982FF5-1F96-4FDA-B013-59916ACFAA99}">
      <dgm:prSet/>
      <dgm:spPr/>
      <dgm:t>
        <a:bodyPr/>
        <a:lstStyle/>
        <a:p>
          <a:endParaRPr lang="en-US"/>
        </a:p>
      </dgm:t>
    </dgm:pt>
    <dgm:pt modelId="{8540A5E4-6B6F-4975-867E-B4FF8D933640}">
      <dgm:prSet phldrT="[Text]" phldr="1"/>
      <dgm:spPr/>
      <dgm:t>
        <a:bodyPr/>
        <a:lstStyle/>
        <a:p>
          <a:endParaRPr lang="en-US" dirty="0">
            <a:solidFill>
              <a:schemeClr val="bg1">
                <a:lumMod val="75000"/>
                <a:lumOff val="25000"/>
              </a:schemeClr>
            </a:solidFill>
          </a:endParaRPr>
        </a:p>
      </dgm:t>
    </dgm:pt>
    <dgm:pt modelId="{362D6CB8-F701-4F2D-80AA-C126DE9AA302}" type="parTrans" cxnId="{B3FAE82D-084B-4F17-BF85-2EEE6F7EAB08}">
      <dgm:prSet/>
      <dgm:spPr/>
      <dgm:t>
        <a:bodyPr/>
        <a:lstStyle/>
        <a:p>
          <a:endParaRPr lang="en-US"/>
        </a:p>
      </dgm:t>
    </dgm:pt>
    <dgm:pt modelId="{A59F963E-98FE-41FF-A487-22175143C584}" type="sibTrans" cxnId="{B3FAE82D-084B-4F17-BF85-2EEE6F7EAB08}">
      <dgm:prSet/>
      <dgm:spPr/>
      <dgm:t>
        <a:bodyPr/>
        <a:lstStyle/>
        <a:p>
          <a:endParaRPr lang="en-US"/>
        </a:p>
      </dgm:t>
    </dgm:pt>
    <dgm:pt modelId="{BAF573A3-47CB-4094-938B-81D24FF1CF20}" type="pres">
      <dgm:prSet presAssocID="{B6E96036-28B3-4D1E-AD9A-7FF91900D802}" presName="rootnode" presStyleCnt="0">
        <dgm:presLayoutVars>
          <dgm:chMax/>
          <dgm:chPref/>
          <dgm:dir/>
          <dgm:animLvl val="lvl"/>
        </dgm:presLayoutVars>
      </dgm:prSet>
      <dgm:spPr/>
    </dgm:pt>
    <dgm:pt modelId="{5C292AA8-CEB9-4BDC-8DC2-347BFD491AB2}" type="pres">
      <dgm:prSet presAssocID="{2F9241FD-6D2B-4CDB-86F8-53741F57E80E}" presName="composite" presStyleCnt="0"/>
      <dgm:spPr/>
    </dgm:pt>
    <dgm:pt modelId="{A03A44D2-AE7C-4ECE-ABEB-9EF34B9C692F}" type="pres">
      <dgm:prSet presAssocID="{2F9241FD-6D2B-4CDB-86F8-53741F57E80E}" presName="bentUpArrow1" presStyleLbl="alignImgPlace1" presStyleIdx="0" presStyleCnt="2"/>
      <dgm:spPr>
        <a:solidFill>
          <a:schemeClr val="accent2">
            <a:lumMod val="75000"/>
          </a:schemeClr>
        </a:solidFill>
      </dgm:spPr>
    </dgm:pt>
    <dgm:pt modelId="{CE6DB472-6F98-4B35-9FA0-C15AA080AF11}" type="pres">
      <dgm:prSet presAssocID="{2F9241FD-6D2B-4CDB-86F8-53741F57E80E}" presName="ParentText" presStyleLbl="node1" presStyleIdx="0" presStyleCnt="3">
        <dgm:presLayoutVars>
          <dgm:chMax val="1"/>
          <dgm:chPref val="1"/>
          <dgm:bulletEnabled val="1"/>
        </dgm:presLayoutVars>
      </dgm:prSet>
      <dgm:spPr/>
    </dgm:pt>
    <dgm:pt modelId="{56D43112-31B4-425F-B7D1-712B744374AD}" type="pres">
      <dgm:prSet presAssocID="{2F9241FD-6D2B-4CDB-86F8-53741F57E80E}" presName="ChildText" presStyleLbl="revTx" presStyleIdx="0" presStyleCnt="3">
        <dgm:presLayoutVars>
          <dgm:chMax val="0"/>
          <dgm:chPref val="0"/>
          <dgm:bulletEnabled val="1"/>
        </dgm:presLayoutVars>
      </dgm:prSet>
      <dgm:spPr/>
    </dgm:pt>
    <dgm:pt modelId="{F5F274E5-A3CA-4D14-8B0F-0AAF2957DDEF}" type="pres">
      <dgm:prSet presAssocID="{4B72E9B6-3822-4E28-82F7-6C37392D3425}" presName="sibTrans" presStyleCnt="0"/>
      <dgm:spPr/>
    </dgm:pt>
    <dgm:pt modelId="{1992BA1F-5D66-478E-9782-AB76007992BA}" type="pres">
      <dgm:prSet presAssocID="{628800E7-89E0-40BA-B4C0-28AB89243686}" presName="composite" presStyleCnt="0"/>
      <dgm:spPr/>
    </dgm:pt>
    <dgm:pt modelId="{92BC8594-B60A-4A8C-A986-E498BEEAD2AD}" type="pres">
      <dgm:prSet presAssocID="{628800E7-89E0-40BA-B4C0-28AB89243686}" presName="bentUpArrow1" presStyleLbl="alignImgPlace1" presStyleIdx="1" presStyleCnt="2"/>
      <dgm:spPr>
        <a:solidFill>
          <a:schemeClr val="accent2">
            <a:lumMod val="75000"/>
          </a:schemeClr>
        </a:solidFill>
      </dgm:spPr>
    </dgm:pt>
    <dgm:pt modelId="{7FBFFF0D-6153-4C4F-B203-693B3B57A8A5}" type="pres">
      <dgm:prSet presAssocID="{628800E7-89E0-40BA-B4C0-28AB89243686}" presName="ParentText" presStyleLbl="node1" presStyleIdx="1" presStyleCnt="3">
        <dgm:presLayoutVars>
          <dgm:chMax val="1"/>
          <dgm:chPref val="1"/>
          <dgm:bulletEnabled val="1"/>
        </dgm:presLayoutVars>
      </dgm:prSet>
      <dgm:spPr/>
    </dgm:pt>
    <dgm:pt modelId="{4E581BF6-C9A8-4AA3-A180-367C4B328DC7}" type="pres">
      <dgm:prSet presAssocID="{628800E7-89E0-40BA-B4C0-28AB89243686}" presName="ChildText" presStyleLbl="revTx" presStyleIdx="1" presStyleCnt="3">
        <dgm:presLayoutVars>
          <dgm:chMax val="0"/>
          <dgm:chPref val="0"/>
          <dgm:bulletEnabled val="1"/>
        </dgm:presLayoutVars>
      </dgm:prSet>
      <dgm:spPr/>
    </dgm:pt>
    <dgm:pt modelId="{5DBA04E9-FF4C-4AE4-A838-7B30EEC486C9}" type="pres">
      <dgm:prSet presAssocID="{BD139DE4-2929-4346-B1E4-85C08047CE4A}" presName="sibTrans" presStyleCnt="0"/>
      <dgm:spPr/>
    </dgm:pt>
    <dgm:pt modelId="{BE30F553-667C-4368-8E82-539124676B8B}" type="pres">
      <dgm:prSet presAssocID="{B08DE17F-3081-450C-9F53-3DEC403FBCF9}" presName="composite" presStyleCnt="0"/>
      <dgm:spPr/>
    </dgm:pt>
    <dgm:pt modelId="{0889CA0D-E1E0-415B-9FF8-5F1A728C2B3F}" type="pres">
      <dgm:prSet presAssocID="{B08DE17F-3081-450C-9F53-3DEC403FBCF9}" presName="ParentText" presStyleLbl="node1" presStyleIdx="2" presStyleCnt="3">
        <dgm:presLayoutVars>
          <dgm:chMax val="1"/>
          <dgm:chPref val="1"/>
          <dgm:bulletEnabled val="1"/>
        </dgm:presLayoutVars>
      </dgm:prSet>
      <dgm:spPr/>
    </dgm:pt>
    <dgm:pt modelId="{850621AC-F78E-4430-A258-9F2E33D27197}" type="pres">
      <dgm:prSet presAssocID="{B08DE17F-3081-450C-9F53-3DEC403FBCF9}" presName="FinalChildText" presStyleLbl="revTx" presStyleIdx="2" presStyleCnt="3">
        <dgm:presLayoutVars>
          <dgm:chMax val="0"/>
          <dgm:chPref val="0"/>
          <dgm:bulletEnabled val="1"/>
        </dgm:presLayoutVars>
      </dgm:prSet>
      <dgm:spPr/>
    </dgm:pt>
  </dgm:ptLst>
  <dgm:cxnLst>
    <dgm:cxn modelId="{CA34E007-1385-4184-AEB0-1767379E4721}" type="presOf" srcId="{B08DE17F-3081-450C-9F53-3DEC403FBCF9}" destId="{0889CA0D-E1E0-415B-9FF8-5F1A728C2B3F}" srcOrd="0" destOrd="0" presId="urn:microsoft.com/office/officeart/2005/8/layout/StepDownProcess"/>
    <dgm:cxn modelId="{67716A28-6E4B-4DB4-9639-CDFDA93B5993}" type="presOf" srcId="{B6E96036-28B3-4D1E-AD9A-7FF91900D802}" destId="{BAF573A3-47CB-4094-938B-81D24FF1CF20}" srcOrd="0" destOrd="0" presId="urn:microsoft.com/office/officeart/2005/8/layout/StepDownProcess"/>
    <dgm:cxn modelId="{B3FAE82D-084B-4F17-BF85-2EEE6F7EAB08}" srcId="{B08DE17F-3081-450C-9F53-3DEC403FBCF9}" destId="{8540A5E4-6B6F-4975-867E-B4FF8D933640}" srcOrd="0" destOrd="0" parTransId="{362D6CB8-F701-4F2D-80AA-C126DE9AA302}" sibTransId="{A59F963E-98FE-41FF-A487-22175143C584}"/>
    <dgm:cxn modelId="{F6992834-23B7-4DF5-8B08-9CE6E7BE953A}" srcId="{628800E7-89E0-40BA-B4C0-28AB89243686}" destId="{E8CA2A03-3A7F-4355-A430-E7D831BF1153}" srcOrd="0" destOrd="0" parTransId="{3FA4EBE0-D027-4590-8CA5-8FC1DB16A207}" sibTransId="{5464B5A5-C4A5-4510-8569-A324C7A9A26D}"/>
    <dgm:cxn modelId="{C7DF0F47-9786-49E4-A44B-0A1770BF61F9}" type="presOf" srcId="{8540A5E4-6B6F-4975-867E-B4FF8D933640}" destId="{850621AC-F78E-4430-A258-9F2E33D27197}" srcOrd="0" destOrd="0" presId="urn:microsoft.com/office/officeart/2005/8/layout/StepDownProcess"/>
    <dgm:cxn modelId="{1D0B4768-7FB7-4E54-A39E-2119A47C624D}" type="presOf" srcId="{2F9241FD-6D2B-4CDB-86F8-53741F57E80E}" destId="{CE6DB472-6F98-4B35-9FA0-C15AA080AF11}" srcOrd="0" destOrd="0" presId="urn:microsoft.com/office/officeart/2005/8/layout/StepDownProcess"/>
    <dgm:cxn modelId="{A29AC16A-497A-4F24-AFED-3233EEAFC448}" type="presOf" srcId="{628800E7-89E0-40BA-B4C0-28AB89243686}" destId="{7FBFFF0D-6153-4C4F-B203-693B3B57A8A5}" srcOrd="0" destOrd="0" presId="urn:microsoft.com/office/officeart/2005/8/layout/StepDownProcess"/>
    <dgm:cxn modelId="{4E77D890-D2D7-4C4E-9038-022E89BDD712}" type="presOf" srcId="{E8CA2A03-3A7F-4355-A430-E7D831BF1153}" destId="{4E581BF6-C9A8-4AA3-A180-367C4B328DC7}" srcOrd="0" destOrd="0" presId="urn:microsoft.com/office/officeart/2005/8/layout/StepDownProcess"/>
    <dgm:cxn modelId="{B88808B1-15D6-4BEF-B454-EEC21932843E}" srcId="{2F9241FD-6D2B-4CDB-86F8-53741F57E80E}" destId="{162E0A72-8817-4D83-AFE6-DAAEAC35F052}" srcOrd="0" destOrd="0" parTransId="{DA415128-6BC8-4206-A9EE-78BFE3657EC0}" sibTransId="{2ADA6AB8-7D84-4BAA-8031-E3F7BDBB8942}"/>
    <dgm:cxn modelId="{EBB489CF-75E7-4D90-A773-2D45D89BA467}" srcId="{B6E96036-28B3-4D1E-AD9A-7FF91900D802}" destId="{2F9241FD-6D2B-4CDB-86F8-53741F57E80E}" srcOrd="0" destOrd="0" parTransId="{DE634A60-CF3F-47D3-BFA6-AF44200F6FEE}" sibTransId="{4B72E9B6-3822-4E28-82F7-6C37392D3425}"/>
    <dgm:cxn modelId="{1A945DD9-1937-45E0-B1D3-BE2B735A7E6C}" type="presOf" srcId="{162E0A72-8817-4D83-AFE6-DAAEAC35F052}" destId="{56D43112-31B4-425F-B7D1-712B744374AD}" srcOrd="0" destOrd="0" presId="urn:microsoft.com/office/officeart/2005/8/layout/StepDownProcess"/>
    <dgm:cxn modelId="{C2982FF5-1F96-4FDA-B013-59916ACFAA99}" srcId="{B6E96036-28B3-4D1E-AD9A-7FF91900D802}" destId="{B08DE17F-3081-450C-9F53-3DEC403FBCF9}" srcOrd="2" destOrd="0" parTransId="{75A9403F-799C-43DC-B541-BF55C8057764}" sibTransId="{7592A8EA-31DB-4B05-B786-434180FAB577}"/>
    <dgm:cxn modelId="{D49CFDF8-F0EA-458D-842F-C058D5FF253C}" srcId="{B6E96036-28B3-4D1E-AD9A-7FF91900D802}" destId="{628800E7-89E0-40BA-B4C0-28AB89243686}" srcOrd="1" destOrd="0" parTransId="{93E414C6-DC90-489F-AAA9-3C9627689BEB}" sibTransId="{BD139DE4-2929-4346-B1E4-85C08047CE4A}"/>
    <dgm:cxn modelId="{CC186EA0-4BFC-441B-8908-A29B3052F308}" type="presParOf" srcId="{BAF573A3-47CB-4094-938B-81D24FF1CF20}" destId="{5C292AA8-CEB9-4BDC-8DC2-347BFD491AB2}" srcOrd="0" destOrd="0" presId="urn:microsoft.com/office/officeart/2005/8/layout/StepDownProcess"/>
    <dgm:cxn modelId="{8B621791-B7DE-4CCF-A1CB-E8F852983E10}" type="presParOf" srcId="{5C292AA8-CEB9-4BDC-8DC2-347BFD491AB2}" destId="{A03A44D2-AE7C-4ECE-ABEB-9EF34B9C692F}" srcOrd="0" destOrd="0" presId="urn:microsoft.com/office/officeart/2005/8/layout/StepDownProcess"/>
    <dgm:cxn modelId="{EBD78C31-29A0-4DB6-9BCB-8514C75EDBF6}" type="presParOf" srcId="{5C292AA8-CEB9-4BDC-8DC2-347BFD491AB2}" destId="{CE6DB472-6F98-4B35-9FA0-C15AA080AF11}" srcOrd="1" destOrd="0" presId="urn:microsoft.com/office/officeart/2005/8/layout/StepDownProcess"/>
    <dgm:cxn modelId="{1B2BFCC7-49C6-4A41-8DB0-BD7EBB15B1DE}" type="presParOf" srcId="{5C292AA8-CEB9-4BDC-8DC2-347BFD491AB2}" destId="{56D43112-31B4-425F-B7D1-712B744374AD}" srcOrd="2" destOrd="0" presId="urn:microsoft.com/office/officeart/2005/8/layout/StepDownProcess"/>
    <dgm:cxn modelId="{B414FE63-A80F-4462-A2A1-C08D8053F612}" type="presParOf" srcId="{BAF573A3-47CB-4094-938B-81D24FF1CF20}" destId="{F5F274E5-A3CA-4D14-8B0F-0AAF2957DDEF}" srcOrd="1" destOrd="0" presId="urn:microsoft.com/office/officeart/2005/8/layout/StepDownProcess"/>
    <dgm:cxn modelId="{F73BA4B3-CC74-4D63-A6F2-59BFBF0A6179}" type="presParOf" srcId="{BAF573A3-47CB-4094-938B-81D24FF1CF20}" destId="{1992BA1F-5D66-478E-9782-AB76007992BA}" srcOrd="2" destOrd="0" presId="urn:microsoft.com/office/officeart/2005/8/layout/StepDownProcess"/>
    <dgm:cxn modelId="{2C4A7159-040F-4A91-BAC4-163B4DA6C13B}" type="presParOf" srcId="{1992BA1F-5D66-478E-9782-AB76007992BA}" destId="{92BC8594-B60A-4A8C-A986-E498BEEAD2AD}" srcOrd="0" destOrd="0" presId="urn:microsoft.com/office/officeart/2005/8/layout/StepDownProcess"/>
    <dgm:cxn modelId="{14950B4A-7120-4721-AF53-B4A6EC36EAAB}" type="presParOf" srcId="{1992BA1F-5D66-478E-9782-AB76007992BA}" destId="{7FBFFF0D-6153-4C4F-B203-693B3B57A8A5}" srcOrd="1" destOrd="0" presId="urn:microsoft.com/office/officeart/2005/8/layout/StepDownProcess"/>
    <dgm:cxn modelId="{A5E0B2B3-DEDF-4F4D-B5B6-4B87019E1706}" type="presParOf" srcId="{1992BA1F-5D66-478E-9782-AB76007992BA}" destId="{4E581BF6-C9A8-4AA3-A180-367C4B328DC7}" srcOrd="2" destOrd="0" presId="urn:microsoft.com/office/officeart/2005/8/layout/StepDownProcess"/>
    <dgm:cxn modelId="{93275436-D820-49D6-B1EC-F9CF46FF5FD2}" type="presParOf" srcId="{BAF573A3-47CB-4094-938B-81D24FF1CF20}" destId="{5DBA04E9-FF4C-4AE4-A838-7B30EEC486C9}" srcOrd="3" destOrd="0" presId="urn:microsoft.com/office/officeart/2005/8/layout/StepDownProcess"/>
    <dgm:cxn modelId="{902120E9-F3B6-4AA8-B008-EAFDC328654D}" type="presParOf" srcId="{BAF573A3-47CB-4094-938B-81D24FF1CF20}" destId="{BE30F553-667C-4368-8E82-539124676B8B}" srcOrd="4" destOrd="0" presId="urn:microsoft.com/office/officeart/2005/8/layout/StepDownProcess"/>
    <dgm:cxn modelId="{F8303CBC-851D-4369-B3A7-2AAE6467DF88}" type="presParOf" srcId="{BE30F553-667C-4368-8E82-539124676B8B}" destId="{0889CA0D-E1E0-415B-9FF8-5F1A728C2B3F}" srcOrd="0" destOrd="0" presId="urn:microsoft.com/office/officeart/2005/8/layout/StepDownProcess"/>
    <dgm:cxn modelId="{DEF84F60-383D-4DAF-ABED-12EE2A28DCF2}" type="presParOf" srcId="{BE30F553-667C-4368-8E82-539124676B8B}" destId="{850621AC-F78E-4430-A258-9F2E33D27197}" srcOrd="1"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C83191-812B-4219-887F-19D4C59BDAC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90C1EE3-582C-490E-B2F7-59B3BD748E79}">
      <dgm:prSet/>
      <dgm:spPr>
        <a:solidFill>
          <a:srgbClr val="00B050"/>
        </a:solidFill>
      </dgm:spPr>
      <dgm:t>
        <a:bodyPr/>
        <a:lstStyle/>
        <a:p>
          <a:r>
            <a:rPr lang="en-US" b="1" i="0" baseline="0" dirty="0"/>
            <a:t>According to mobile application specialists, it is a free and open project supported by Google, Mozilla and Opera and others. </a:t>
          </a:r>
          <a:endParaRPr lang="en-US" dirty="0"/>
        </a:p>
      </dgm:t>
    </dgm:pt>
    <dgm:pt modelId="{2452A4B5-21F1-49AF-93E9-4B65CC04603D}" type="parTrans" cxnId="{72B63ED1-CB96-40EB-8970-CD7E84E0DE0E}">
      <dgm:prSet/>
      <dgm:spPr/>
      <dgm:t>
        <a:bodyPr/>
        <a:lstStyle/>
        <a:p>
          <a:endParaRPr lang="en-US"/>
        </a:p>
      </dgm:t>
    </dgm:pt>
    <dgm:pt modelId="{2FA038BF-E899-4AEC-8DC5-E193A44C4F5F}" type="sibTrans" cxnId="{72B63ED1-CB96-40EB-8970-CD7E84E0DE0E}">
      <dgm:prSet/>
      <dgm:spPr/>
      <dgm:t>
        <a:bodyPr/>
        <a:lstStyle/>
        <a:p>
          <a:endParaRPr lang="en-US"/>
        </a:p>
      </dgm:t>
    </dgm:pt>
    <dgm:pt modelId="{F2A4C2C3-92D1-4B60-BE68-854FFBDCF414}">
      <dgm:prSet/>
      <dgm:spPr>
        <a:solidFill>
          <a:srgbClr val="00B050"/>
        </a:solidFill>
      </dgm:spPr>
      <dgm:t>
        <a:bodyPr/>
        <a:lstStyle/>
        <a:p>
          <a:r>
            <a:rPr lang="en-US" b="1" i="0" baseline="0"/>
            <a:t>It provides browsers, mobile apps with Real-Time Communications (RTC) capabilities through simple APIs. </a:t>
          </a:r>
          <a:endParaRPr lang="en-US"/>
        </a:p>
      </dgm:t>
    </dgm:pt>
    <dgm:pt modelId="{BDBCBBD5-876B-4C3D-8379-693972037D77}" type="parTrans" cxnId="{D24803E3-57AB-49FA-96FA-CBDB1290801A}">
      <dgm:prSet/>
      <dgm:spPr/>
      <dgm:t>
        <a:bodyPr/>
        <a:lstStyle/>
        <a:p>
          <a:endParaRPr lang="en-US"/>
        </a:p>
      </dgm:t>
    </dgm:pt>
    <dgm:pt modelId="{0C51129B-951F-4BEA-95D5-0C5671DE889F}" type="sibTrans" cxnId="{D24803E3-57AB-49FA-96FA-CBDB1290801A}">
      <dgm:prSet/>
      <dgm:spPr/>
      <dgm:t>
        <a:bodyPr/>
        <a:lstStyle/>
        <a:p>
          <a:endParaRPr lang="en-US"/>
        </a:p>
      </dgm:t>
    </dgm:pt>
    <dgm:pt modelId="{00123901-C2E8-429F-B629-0B5EE4C6E1C2}">
      <dgm:prSet/>
      <dgm:spPr>
        <a:solidFill>
          <a:srgbClr val="00B050"/>
        </a:solidFill>
      </dgm:spPr>
      <dgm:t>
        <a:bodyPr/>
        <a:lstStyle/>
        <a:p>
          <a:r>
            <a:rPr lang="en-US" b="1" i="0" baseline="0" dirty="0"/>
            <a:t>It allows you to develop rich and high quality RTC applications for IoT devices which can communicate with RTC applications for mobile and web via a common set of protocols.</a:t>
          </a:r>
          <a:endParaRPr lang="en-US" dirty="0"/>
        </a:p>
      </dgm:t>
    </dgm:pt>
    <dgm:pt modelId="{C044EC81-C966-46B1-B226-C7DEB41C6BC3}" type="parTrans" cxnId="{E6020981-8BEF-4640-AA1A-2FB9677741AE}">
      <dgm:prSet/>
      <dgm:spPr/>
      <dgm:t>
        <a:bodyPr/>
        <a:lstStyle/>
        <a:p>
          <a:endParaRPr lang="en-US"/>
        </a:p>
      </dgm:t>
    </dgm:pt>
    <dgm:pt modelId="{463133C9-D709-40EF-8EC6-5F64B2070EB7}" type="sibTrans" cxnId="{E6020981-8BEF-4640-AA1A-2FB9677741AE}">
      <dgm:prSet/>
      <dgm:spPr/>
      <dgm:t>
        <a:bodyPr/>
        <a:lstStyle/>
        <a:p>
          <a:endParaRPr lang="en-US"/>
        </a:p>
      </dgm:t>
    </dgm:pt>
    <dgm:pt modelId="{F09198F4-7925-4269-A4A7-10D2284C38A1}">
      <dgm:prSet/>
      <dgm:spPr>
        <a:solidFill>
          <a:srgbClr val="00B050"/>
        </a:solidFill>
      </dgm:spPr>
      <dgm:t>
        <a:bodyPr/>
        <a:lstStyle/>
        <a:p>
          <a:r>
            <a:rPr lang="en-US" b="1" i="0" baseline="0"/>
            <a:t>If one or both parties has some sort of video camera, the call can also involve video. </a:t>
          </a:r>
          <a:endParaRPr lang="en-US"/>
        </a:p>
      </dgm:t>
    </dgm:pt>
    <dgm:pt modelId="{8C3CAAD7-B019-4DD6-89D5-7BB4C0C9CB4D}" type="parTrans" cxnId="{08C76E15-A94E-45C1-8331-BEA2BAD5F6F9}">
      <dgm:prSet/>
      <dgm:spPr/>
      <dgm:t>
        <a:bodyPr/>
        <a:lstStyle/>
        <a:p>
          <a:endParaRPr lang="en-US"/>
        </a:p>
      </dgm:t>
    </dgm:pt>
    <dgm:pt modelId="{917AE778-6003-48AF-969E-5B441CD6E7B2}" type="sibTrans" cxnId="{08C76E15-A94E-45C1-8331-BEA2BAD5F6F9}">
      <dgm:prSet/>
      <dgm:spPr/>
      <dgm:t>
        <a:bodyPr/>
        <a:lstStyle/>
        <a:p>
          <a:endParaRPr lang="en-US"/>
        </a:p>
      </dgm:t>
    </dgm:pt>
    <dgm:pt modelId="{E4AC2762-38E3-41A5-92C1-819FC911A309}">
      <dgm:prSet/>
      <dgm:spPr>
        <a:solidFill>
          <a:srgbClr val="00B050"/>
        </a:solidFill>
      </dgm:spPr>
      <dgm:t>
        <a:bodyPr/>
        <a:lstStyle/>
        <a:p>
          <a:r>
            <a:rPr lang="en-US" b="1" i="0" baseline="0" dirty="0"/>
            <a:t>Furthermore, the JavaScript APIs involved in enabling this peer-to-peer communication are simple enough that you can create a WebRTC client with just five or six lines of JavaScript and HTML.</a:t>
          </a:r>
          <a:endParaRPr lang="en-US" dirty="0"/>
        </a:p>
      </dgm:t>
    </dgm:pt>
    <dgm:pt modelId="{40F8AA65-35CE-4040-8957-01EED241478D}" type="parTrans" cxnId="{EE3C2608-DBDE-442F-B624-A724DCC72C29}">
      <dgm:prSet/>
      <dgm:spPr/>
      <dgm:t>
        <a:bodyPr/>
        <a:lstStyle/>
        <a:p>
          <a:endParaRPr lang="en-US"/>
        </a:p>
      </dgm:t>
    </dgm:pt>
    <dgm:pt modelId="{7B73EC52-E29B-4047-A896-EBB6B6F9A8F8}" type="sibTrans" cxnId="{EE3C2608-DBDE-442F-B624-A724DCC72C29}">
      <dgm:prSet/>
      <dgm:spPr/>
      <dgm:t>
        <a:bodyPr/>
        <a:lstStyle/>
        <a:p>
          <a:endParaRPr lang="en-US"/>
        </a:p>
      </dgm:t>
    </dgm:pt>
    <dgm:pt modelId="{F03AB35B-F7FF-45D8-83E6-B7046AC73AF4}" type="pres">
      <dgm:prSet presAssocID="{24C83191-812B-4219-887F-19D4C59BDAC5}" presName="diagram" presStyleCnt="0">
        <dgm:presLayoutVars>
          <dgm:dir/>
          <dgm:resizeHandles val="exact"/>
        </dgm:presLayoutVars>
      </dgm:prSet>
      <dgm:spPr/>
    </dgm:pt>
    <dgm:pt modelId="{D810A57A-006E-4D8F-8964-AF49EEDD11E5}" type="pres">
      <dgm:prSet presAssocID="{290C1EE3-582C-490E-B2F7-59B3BD748E79}" presName="node" presStyleLbl="node1" presStyleIdx="0" presStyleCnt="5">
        <dgm:presLayoutVars>
          <dgm:bulletEnabled val="1"/>
        </dgm:presLayoutVars>
      </dgm:prSet>
      <dgm:spPr/>
    </dgm:pt>
    <dgm:pt modelId="{26E1265F-492D-46EF-85B2-23A1AD775567}" type="pres">
      <dgm:prSet presAssocID="{2FA038BF-E899-4AEC-8DC5-E193A44C4F5F}" presName="sibTrans" presStyleCnt="0"/>
      <dgm:spPr/>
    </dgm:pt>
    <dgm:pt modelId="{E193BC45-E3A8-42AC-9BD4-5C73A0E3DFF8}" type="pres">
      <dgm:prSet presAssocID="{F2A4C2C3-92D1-4B60-BE68-854FFBDCF414}" presName="node" presStyleLbl="node1" presStyleIdx="1" presStyleCnt="5">
        <dgm:presLayoutVars>
          <dgm:bulletEnabled val="1"/>
        </dgm:presLayoutVars>
      </dgm:prSet>
      <dgm:spPr/>
    </dgm:pt>
    <dgm:pt modelId="{97FA9F08-0720-4C6D-ACD4-9FD6B9966F19}" type="pres">
      <dgm:prSet presAssocID="{0C51129B-951F-4BEA-95D5-0C5671DE889F}" presName="sibTrans" presStyleCnt="0"/>
      <dgm:spPr/>
    </dgm:pt>
    <dgm:pt modelId="{6780A1C0-67AA-4209-813E-D1FA94AC19A1}" type="pres">
      <dgm:prSet presAssocID="{00123901-C2E8-429F-B629-0B5EE4C6E1C2}" presName="node" presStyleLbl="node1" presStyleIdx="2" presStyleCnt="5">
        <dgm:presLayoutVars>
          <dgm:bulletEnabled val="1"/>
        </dgm:presLayoutVars>
      </dgm:prSet>
      <dgm:spPr/>
    </dgm:pt>
    <dgm:pt modelId="{021854C8-EBB1-444C-8813-937DFF0C1CE7}" type="pres">
      <dgm:prSet presAssocID="{463133C9-D709-40EF-8EC6-5F64B2070EB7}" presName="sibTrans" presStyleCnt="0"/>
      <dgm:spPr/>
    </dgm:pt>
    <dgm:pt modelId="{4E442656-6EB9-49B7-8420-9A8E2096B0AC}" type="pres">
      <dgm:prSet presAssocID="{F09198F4-7925-4269-A4A7-10D2284C38A1}" presName="node" presStyleLbl="node1" presStyleIdx="3" presStyleCnt="5">
        <dgm:presLayoutVars>
          <dgm:bulletEnabled val="1"/>
        </dgm:presLayoutVars>
      </dgm:prSet>
      <dgm:spPr/>
    </dgm:pt>
    <dgm:pt modelId="{3ACF993D-646B-4494-920A-2E63BEB6B9A6}" type="pres">
      <dgm:prSet presAssocID="{917AE778-6003-48AF-969E-5B441CD6E7B2}" presName="sibTrans" presStyleCnt="0"/>
      <dgm:spPr/>
    </dgm:pt>
    <dgm:pt modelId="{2B596EDC-3721-4D8C-8273-3D668396218D}" type="pres">
      <dgm:prSet presAssocID="{E4AC2762-38E3-41A5-92C1-819FC911A309}" presName="node" presStyleLbl="node1" presStyleIdx="4" presStyleCnt="5">
        <dgm:presLayoutVars>
          <dgm:bulletEnabled val="1"/>
        </dgm:presLayoutVars>
      </dgm:prSet>
      <dgm:spPr/>
    </dgm:pt>
  </dgm:ptLst>
  <dgm:cxnLst>
    <dgm:cxn modelId="{EE3C2608-DBDE-442F-B624-A724DCC72C29}" srcId="{24C83191-812B-4219-887F-19D4C59BDAC5}" destId="{E4AC2762-38E3-41A5-92C1-819FC911A309}" srcOrd="4" destOrd="0" parTransId="{40F8AA65-35CE-4040-8957-01EED241478D}" sibTransId="{7B73EC52-E29B-4047-A896-EBB6B6F9A8F8}"/>
    <dgm:cxn modelId="{75153910-046B-4007-8AFF-FEF76F27C519}" type="presOf" srcId="{E4AC2762-38E3-41A5-92C1-819FC911A309}" destId="{2B596EDC-3721-4D8C-8273-3D668396218D}" srcOrd="0" destOrd="0" presId="urn:microsoft.com/office/officeart/2005/8/layout/default"/>
    <dgm:cxn modelId="{08C76E15-A94E-45C1-8331-BEA2BAD5F6F9}" srcId="{24C83191-812B-4219-887F-19D4C59BDAC5}" destId="{F09198F4-7925-4269-A4A7-10D2284C38A1}" srcOrd="3" destOrd="0" parTransId="{8C3CAAD7-B019-4DD6-89D5-7BB4C0C9CB4D}" sibTransId="{917AE778-6003-48AF-969E-5B441CD6E7B2}"/>
    <dgm:cxn modelId="{F1B74377-91B8-4E3A-87DF-2F5948D86503}" type="presOf" srcId="{290C1EE3-582C-490E-B2F7-59B3BD748E79}" destId="{D810A57A-006E-4D8F-8964-AF49EEDD11E5}" srcOrd="0" destOrd="0" presId="urn:microsoft.com/office/officeart/2005/8/layout/default"/>
    <dgm:cxn modelId="{E6020981-8BEF-4640-AA1A-2FB9677741AE}" srcId="{24C83191-812B-4219-887F-19D4C59BDAC5}" destId="{00123901-C2E8-429F-B629-0B5EE4C6E1C2}" srcOrd="2" destOrd="0" parTransId="{C044EC81-C966-46B1-B226-C7DEB41C6BC3}" sibTransId="{463133C9-D709-40EF-8EC6-5F64B2070EB7}"/>
    <dgm:cxn modelId="{0BBAF1A5-D1FE-4CE7-BC15-827E465B5D55}" type="presOf" srcId="{00123901-C2E8-429F-B629-0B5EE4C6E1C2}" destId="{6780A1C0-67AA-4209-813E-D1FA94AC19A1}" srcOrd="0" destOrd="0" presId="urn:microsoft.com/office/officeart/2005/8/layout/default"/>
    <dgm:cxn modelId="{D418A0C0-AD29-474C-AE0D-93803B999E1A}" type="presOf" srcId="{24C83191-812B-4219-887F-19D4C59BDAC5}" destId="{F03AB35B-F7FF-45D8-83E6-B7046AC73AF4}" srcOrd="0" destOrd="0" presId="urn:microsoft.com/office/officeart/2005/8/layout/default"/>
    <dgm:cxn modelId="{72B63ED1-CB96-40EB-8970-CD7E84E0DE0E}" srcId="{24C83191-812B-4219-887F-19D4C59BDAC5}" destId="{290C1EE3-582C-490E-B2F7-59B3BD748E79}" srcOrd="0" destOrd="0" parTransId="{2452A4B5-21F1-49AF-93E9-4B65CC04603D}" sibTransId="{2FA038BF-E899-4AEC-8DC5-E193A44C4F5F}"/>
    <dgm:cxn modelId="{E5844DD6-D780-4A3B-B049-6CFD54232309}" type="presOf" srcId="{F09198F4-7925-4269-A4A7-10D2284C38A1}" destId="{4E442656-6EB9-49B7-8420-9A8E2096B0AC}" srcOrd="0" destOrd="0" presId="urn:microsoft.com/office/officeart/2005/8/layout/default"/>
    <dgm:cxn modelId="{D24803E3-57AB-49FA-96FA-CBDB1290801A}" srcId="{24C83191-812B-4219-887F-19D4C59BDAC5}" destId="{F2A4C2C3-92D1-4B60-BE68-854FFBDCF414}" srcOrd="1" destOrd="0" parTransId="{BDBCBBD5-876B-4C3D-8379-693972037D77}" sibTransId="{0C51129B-951F-4BEA-95D5-0C5671DE889F}"/>
    <dgm:cxn modelId="{A75203F9-D744-4092-A1D7-40011F360F45}" type="presOf" srcId="{F2A4C2C3-92D1-4B60-BE68-854FFBDCF414}" destId="{E193BC45-E3A8-42AC-9BD4-5C73A0E3DFF8}" srcOrd="0" destOrd="0" presId="urn:microsoft.com/office/officeart/2005/8/layout/default"/>
    <dgm:cxn modelId="{677F700A-8AE2-4B19-9560-E03EB26EC1CD}" type="presParOf" srcId="{F03AB35B-F7FF-45D8-83E6-B7046AC73AF4}" destId="{D810A57A-006E-4D8F-8964-AF49EEDD11E5}" srcOrd="0" destOrd="0" presId="urn:microsoft.com/office/officeart/2005/8/layout/default"/>
    <dgm:cxn modelId="{A672F5E4-2D5D-4AD4-945C-B2C3E9F4A53B}" type="presParOf" srcId="{F03AB35B-F7FF-45D8-83E6-B7046AC73AF4}" destId="{26E1265F-492D-46EF-85B2-23A1AD775567}" srcOrd="1" destOrd="0" presId="urn:microsoft.com/office/officeart/2005/8/layout/default"/>
    <dgm:cxn modelId="{A3C63543-B5FB-4D72-9E64-B060BE7E209F}" type="presParOf" srcId="{F03AB35B-F7FF-45D8-83E6-B7046AC73AF4}" destId="{E193BC45-E3A8-42AC-9BD4-5C73A0E3DFF8}" srcOrd="2" destOrd="0" presId="urn:microsoft.com/office/officeart/2005/8/layout/default"/>
    <dgm:cxn modelId="{D1D2DAF9-11B3-4E41-B1D0-0D7F4C0B4F25}" type="presParOf" srcId="{F03AB35B-F7FF-45D8-83E6-B7046AC73AF4}" destId="{97FA9F08-0720-4C6D-ACD4-9FD6B9966F19}" srcOrd="3" destOrd="0" presId="urn:microsoft.com/office/officeart/2005/8/layout/default"/>
    <dgm:cxn modelId="{2006B318-D874-4BE3-BF9C-10BB11A7B637}" type="presParOf" srcId="{F03AB35B-F7FF-45D8-83E6-B7046AC73AF4}" destId="{6780A1C0-67AA-4209-813E-D1FA94AC19A1}" srcOrd="4" destOrd="0" presId="urn:microsoft.com/office/officeart/2005/8/layout/default"/>
    <dgm:cxn modelId="{F717BA3D-2D7A-429D-AB2D-102519A38EC1}" type="presParOf" srcId="{F03AB35B-F7FF-45D8-83E6-B7046AC73AF4}" destId="{021854C8-EBB1-444C-8813-937DFF0C1CE7}" srcOrd="5" destOrd="0" presId="urn:microsoft.com/office/officeart/2005/8/layout/default"/>
    <dgm:cxn modelId="{3ED3A9D7-F535-408C-A9F0-D3CAB461D8A7}" type="presParOf" srcId="{F03AB35B-F7FF-45D8-83E6-B7046AC73AF4}" destId="{4E442656-6EB9-49B7-8420-9A8E2096B0AC}" srcOrd="6" destOrd="0" presId="urn:microsoft.com/office/officeart/2005/8/layout/default"/>
    <dgm:cxn modelId="{CB795F59-BC19-4DD2-BF53-A89D693DCF21}" type="presParOf" srcId="{F03AB35B-F7FF-45D8-83E6-B7046AC73AF4}" destId="{3ACF993D-646B-4494-920A-2E63BEB6B9A6}" srcOrd="7" destOrd="0" presId="urn:microsoft.com/office/officeart/2005/8/layout/default"/>
    <dgm:cxn modelId="{DADA8B7B-EC67-457A-A0E2-24DA9944BB19}" type="presParOf" srcId="{F03AB35B-F7FF-45D8-83E6-B7046AC73AF4}" destId="{2B596EDC-3721-4D8C-8273-3D668396218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D53499-41D6-48EE-A474-8B49A645E8F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558907D-B0A4-4AA8-B67D-FA4BA3C53A75}">
      <dgm:prSet>
        <dgm:style>
          <a:lnRef idx="1">
            <a:schemeClr val="accent4"/>
          </a:lnRef>
          <a:fillRef idx="2">
            <a:schemeClr val="accent4"/>
          </a:fillRef>
          <a:effectRef idx="1">
            <a:schemeClr val="accent4"/>
          </a:effectRef>
          <a:fontRef idx="minor">
            <a:schemeClr val="dk1"/>
          </a:fontRef>
        </dgm:style>
      </dgm:prSet>
      <dgm:spPr/>
      <dgm:t>
        <a:bodyPr/>
        <a:lstStyle/>
        <a:p>
          <a:pPr>
            <a:lnSpc>
              <a:spcPct val="100000"/>
            </a:lnSpc>
          </a:pPr>
          <a:r>
            <a:rPr lang="en-US" b="1" i="0" baseline="0" dirty="0"/>
            <a:t>WEBRTC uses the protocol called Datagram Transport Layer Security (DTLS) to transfer data in real time. </a:t>
          </a:r>
          <a:endParaRPr lang="en-US" dirty="0"/>
        </a:p>
      </dgm:t>
    </dgm:pt>
    <dgm:pt modelId="{EFD01D46-06CF-4025-A04D-11533B565EFC}" type="parTrans" cxnId="{563A396F-5C7C-4BF9-8448-E75EEC71B364}">
      <dgm:prSet/>
      <dgm:spPr/>
      <dgm:t>
        <a:bodyPr/>
        <a:lstStyle/>
        <a:p>
          <a:endParaRPr lang="en-US"/>
        </a:p>
      </dgm:t>
    </dgm:pt>
    <dgm:pt modelId="{D3F5D386-8B4A-43EB-B5EC-4108A62747D5}" type="sibTrans" cxnId="{563A396F-5C7C-4BF9-8448-E75EEC71B364}">
      <dgm:prSet/>
      <dgm:spPr/>
      <dgm:t>
        <a:bodyPr/>
        <a:lstStyle/>
        <a:p>
          <a:endParaRPr lang="en-US"/>
        </a:p>
      </dgm:t>
    </dgm:pt>
    <dgm:pt modelId="{369028C8-758D-4475-A71A-EE4ACB29EB60}">
      <dgm:prSet>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pPr>
          <a:r>
            <a:rPr lang="en-US" b="1" i="0" baseline="0" dirty="0"/>
            <a:t>Other than that it uses Secure Real-Time Protocol for video and audio data encryption. </a:t>
          </a:r>
          <a:endParaRPr lang="en-US" dirty="0"/>
        </a:p>
      </dgm:t>
    </dgm:pt>
    <dgm:pt modelId="{2176FF1A-C061-41CF-8B81-AAE9C992F3A3}" type="parTrans" cxnId="{4118FE99-8468-4992-9888-52645D1690AA}">
      <dgm:prSet/>
      <dgm:spPr/>
      <dgm:t>
        <a:bodyPr/>
        <a:lstStyle/>
        <a:p>
          <a:endParaRPr lang="en-US"/>
        </a:p>
      </dgm:t>
    </dgm:pt>
    <dgm:pt modelId="{B52F353D-9952-4F31-9636-F46978123BF4}" type="sibTrans" cxnId="{4118FE99-8468-4992-9888-52645D1690AA}">
      <dgm:prSet/>
      <dgm:spPr/>
      <dgm:t>
        <a:bodyPr/>
        <a:lstStyle/>
        <a:p>
          <a:endParaRPr lang="en-US"/>
        </a:p>
      </dgm:t>
    </dgm:pt>
    <dgm:pt modelId="{75812D45-A8EB-4636-8FDE-B81A210565B5}">
      <dgm:prSet>
        <dgm:style>
          <a:lnRef idx="1">
            <a:schemeClr val="accent2"/>
          </a:lnRef>
          <a:fillRef idx="2">
            <a:schemeClr val="accent2"/>
          </a:fillRef>
          <a:effectRef idx="1">
            <a:schemeClr val="accent2"/>
          </a:effectRef>
          <a:fontRef idx="minor">
            <a:schemeClr val="dk1"/>
          </a:fontRef>
        </dgm:style>
      </dgm:prSet>
      <dgm:spPr/>
      <dgm:t>
        <a:bodyPr/>
        <a:lstStyle/>
        <a:p>
          <a:pPr>
            <a:lnSpc>
              <a:spcPct val="100000"/>
            </a:lnSpc>
          </a:pPr>
          <a:r>
            <a:rPr lang="en-US" b="1" i="0" baseline="0" dirty="0"/>
            <a:t>Hence, eavesdropping, scanning an IP connection by unauthorized people, and information falsification are excluded in the encrypted connection.</a:t>
          </a:r>
          <a:endParaRPr lang="en-US" dirty="0"/>
        </a:p>
      </dgm:t>
    </dgm:pt>
    <dgm:pt modelId="{1A40B9D1-167A-472A-AEBA-140D23B63999}" type="parTrans" cxnId="{61DCE980-D51D-480B-8A34-28F5812E8854}">
      <dgm:prSet/>
      <dgm:spPr/>
      <dgm:t>
        <a:bodyPr/>
        <a:lstStyle/>
        <a:p>
          <a:endParaRPr lang="en-US"/>
        </a:p>
      </dgm:t>
    </dgm:pt>
    <dgm:pt modelId="{A611F8AA-2997-48C0-8682-27427EFB4473}" type="sibTrans" cxnId="{61DCE980-D51D-480B-8A34-28F5812E8854}">
      <dgm:prSet/>
      <dgm:spPr/>
      <dgm:t>
        <a:bodyPr/>
        <a:lstStyle/>
        <a:p>
          <a:endParaRPr lang="en-US"/>
        </a:p>
      </dgm:t>
    </dgm:pt>
    <dgm:pt modelId="{7DC54810-8F26-492D-8F5B-FEF97F9A3E0F}" type="pres">
      <dgm:prSet presAssocID="{85D53499-41D6-48EE-A474-8B49A645E8F7}" presName="root" presStyleCnt="0">
        <dgm:presLayoutVars>
          <dgm:dir/>
          <dgm:resizeHandles val="exact"/>
        </dgm:presLayoutVars>
      </dgm:prSet>
      <dgm:spPr/>
    </dgm:pt>
    <dgm:pt modelId="{E020D31F-AAAD-4792-AFAF-776096572337}" type="pres">
      <dgm:prSet presAssocID="{4558907D-B0A4-4AA8-B67D-FA4BA3C53A75}" presName="compNode" presStyleCnt="0"/>
      <dgm:spPr/>
    </dgm:pt>
    <dgm:pt modelId="{6259DFF6-EA26-45D2-8DAF-D2D39863D372}" type="pres">
      <dgm:prSet presAssocID="{4558907D-B0A4-4AA8-B67D-FA4BA3C53A75}" presName="bgRect" presStyleLbl="bgShp" presStyleIdx="0" presStyleCnt="3"/>
      <dgm:spPr/>
    </dgm:pt>
    <dgm:pt modelId="{B202D936-E9F0-4661-80A2-4A474B067FED}" type="pres">
      <dgm:prSet presAssocID="{4558907D-B0A4-4AA8-B67D-FA4BA3C53A75}"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AF21C9DC-34C8-403E-A31B-38E48F112D27}" type="pres">
      <dgm:prSet presAssocID="{4558907D-B0A4-4AA8-B67D-FA4BA3C53A75}" presName="spaceRect" presStyleCnt="0"/>
      <dgm:spPr/>
    </dgm:pt>
    <dgm:pt modelId="{AE7B5C4A-4AC4-4D95-AB3D-9AA0970B0FC3}" type="pres">
      <dgm:prSet presAssocID="{4558907D-B0A4-4AA8-B67D-FA4BA3C53A75}" presName="parTx" presStyleLbl="revTx" presStyleIdx="0" presStyleCnt="3" custLinFactNeighborY="-657">
        <dgm:presLayoutVars>
          <dgm:chMax val="0"/>
          <dgm:chPref val="0"/>
        </dgm:presLayoutVars>
      </dgm:prSet>
      <dgm:spPr/>
    </dgm:pt>
    <dgm:pt modelId="{573961BA-EB2A-44FA-ABD6-2890678E7F09}" type="pres">
      <dgm:prSet presAssocID="{D3F5D386-8B4A-43EB-B5EC-4108A62747D5}" presName="sibTrans" presStyleCnt="0"/>
      <dgm:spPr/>
    </dgm:pt>
    <dgm:pt modelId="{43C8CE31-BCF7-4657-B7E7-2C5497F3B178}" type="pres">
      <dgm:prSet presAssocID="{369028C8-758D-4475-A71A-EE4ACB29EB60}" presName="compNode" presStyleCnt="0"/>
      <dgm:spPr/>
    </dgm:pt>
    <dgm:pt modelId="{061975F7-6737-4656-9E67-AEA46FA214E4}" type="pres">
      <dgm:prSet presAssocID="{369028C8-758D-4475-A71A-EE4ACB29EB60}" presName="bgRect" presStyleLbl="bgShp" presStyleIdx="1" presStyleCnt="3"/>
      <dgm:spPr/>
    </dgm:pt>
    <dgm:pt modelId="{6A363C6F-06CB-4E0E-BF71-F3A87B00843B}" type="pres">
      <dgm:prSet presAssocID="{369028C8-758D-4475-A71A-EE4ACB29EB60}"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19190DB8-D6B4-4EA9-BDE8-78DF4E3986DC}" type="pres">
      <dgm:prSet presAssocID="{369028C8-758D-4475-A71A-EE4ACB29EB60}" presName="spaceRect" presStyleCnt="0"/>
      <dgm:spPr/>
    </dgm:pt>
    <dgm:pt modelId="{06DF9076-5249-4F40-93F3-0B9F8E03E105}" type="pres">
      <dgm:prSet presAssocID="{369028C8-758D-4475-A71A-EE4ACB29EB60}" presName="parTx" presStyleLbl="revTx" presStyleIdx="1" presStyleCnt="3">
        <dgm:presLayoutVars>
          <dgm:chMax val="0"/>
          <dgm:chPref val="0"/>
        </dgm:presLayoutVars>
      </dgm:prSet>
      <dgm:spPr/>
    </dgm:pt>
    <dgm:pt modelId="{086C8A15-7D11-4960-916F-2386D5E97FD7}" type="pres">
      <dgm:prSet presAssocID="{B52F353D-9952-4F31-9636-F46978123BF4}" presName="sibTrans" presStyleCnt="0"/>
      <dgm:spPr/>
    </dgm:pt>
    <dgm:pt modelId="{96764AB5-D7C4-48C8-B62A-6C44C00C9B73}" type="pres">
      <dgm:prSet presAssocID="{75812D45-A8EB-4636-8FDE-B81A210565B5}" presName="compNode" presStyleCnt="0"/>
      <dgm:spPr/>
    </dgm:pt>
    <dgm:pt modelId="{D7672EB9-3755-44C1-A0CA-2E523CE95C83}" type="pres">
      <dgm:prSet presAssocID="{75812D45-A8EB-4636-8FDE-B81A210565B5}" presName="bgRect" presStyleLbl="bgShp" presStyleIdx="2" presStyleCnt="3"/>
      <dgm:spPr/>
    </dgm:pt>
    <dgm:pt modelId="{2916EEDB-9233-44C3-ADA1-38F6C29FD9CB}" type="pres">
      <dgm:prSet presAssocID="{75812D45-A8EB-4636-8FDE-B81A210565B5}"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nlock"/>
        </a:ext>
      </dgm:extLst>
    </dgm:pt>
    <dgm:pt modelId="{16B13CA2-24B5-48A8-8B38-C55664FFC448}" type="pres">
      <dgm:prSet presAssocID="{75812D45-A8EB-4636-8FDE-B81A210565B5}" presName="spaceRect" presStyleCnt="0"/>
      <dgm:spPr/>
    </dgm:pt>
    <dgm:pt modelId="{E4DB64C6-960F-4615-AA41-8E812A54411E}" type="pres">
      <dgm:prSet presAssocID="{75812D45-A8EB-4636-8FDE-B81A210565B5}" presName="parTx" presStyleLbl="revTx" presStyleIdx="2" presStyleCnt="3">
        <dgm:presLayoutVars>
          <dgm:chMax val="0"/>
          <dgm:chPref val="0"/>
        </dgm:presLayoutVars>
      </dgm:prSet>
      <dgm:spPr/>
    </dgm:pt>
  </dgm:ptLst>
  <dgm:cxnLst>
    <dgm:cxn modelId="{1207071D-0E3D-41C9-88F9-B64696419E48}" type="presOf" srcId="{4558907D-B0A4-4AA8-B67D-FA4BA3C53A75}" destId="{AE7B5C4A-4AC4-4D95-AB3D-9AA0970B0FC3}" srcOrd="0" destOrd="0" presId="urn:microsoft.com/office/officeart/2018/2/layout/IconVerticalSolidList"/>
    <dgm:cxn modelId="{7309192D-8EE4-4598-BDA0-0DC6CA76E466}" type="presOf" srcId="{85D53499-41D6-48EE-A474-8B49A645E8F7}" destId="{7DC54810-8F26-492D-8F5B-FEF97F9A3E0F}" srcOrd="0" destOrd="0" presId="urn:microsoft.com/office/officeart/2018/2/layout/IconVerticalSolidList"/>
    <dgm:cxn modelId="{9CD9DD32-6C94-45FC-AC04-4A3CF7A4FB32}" type="presOf" srcId="{369028C8-758D-4475-A71A-EE4ACB29EB60}" destId="{06DF9076-5249-4F40-93F3-0B9F8E03E105}" srcOrd="0" destOrd="0" presId="urn:microsoft.com/office/officeart/2018/2/layout/IconVerticalSolidList"/>
    <dgm:cxn modelId="{15A49C3B-ABC0-4C5B-9BD1-657625E34013}" type="presOf" srcId="{75812D45-A8EB-4636-8FDE-B81A210565B5}" destId="{E4DB64C6-960F-4615-AA41-8E812A54411E}" srcOrd="0" destOrd="0" presId="urn:microsoft.com/office/officeart/2018/2/layout/IconVerticalSolidList"/>
    <dgm:cxn modelId="{563A396F-5C7C-4BF9-8448-E75EEC71B364}" srcId="{85D53499-41D6-48EE-A474-8B49A645E8F7}" destId="{4558907D-B0A4-4AA8-B67D-FA4BA3C53A75}" srcOrd="0" destOrd="0" parTransId="{EFD01D46-06CF-4025-A04D-11533B565EFC}" sibTransId="{D3F5D386-8B4A-43EB-B5EC-4108A62747D5}"/>
    <dgm:cxn modelId="{61DCE980-D51D-480B-8A34-28F5812E8854}" srcId="{85D53499-41D6-48EE-A474-8B49A645E8F7}" destId="{75812D45-A8EB-4636-8FDE-B81A210565B5}" srcOrd="2" destOrd="0" parTransId="{1A40B9D1-167A-472A-AEBA-140D23B63999}" sibTransId="{A611F8AA-2997-48C0-8682-27427EFB4473}"/>
    <dgm:cxn modelId="{4118FE99-8468-4992-9888-52645D1690AA}" srcId="{85D53499-41D6-48EE-A474-8B49A645E8F7}" destId="{369028C8-758D-4475-A71A-EE4ACB29EB60}" srcOrd="1" destOrd="0" parTransId="{2176FF1A-C061-41CF-8B81-AAE9C992F3A3}" sibTransId="{B52F353D-9952-4F31-9636-F46978123BF4}"/>
    <dgm:cxn modelId="{933B0AF5-4F76-4811-BD24-8FA210E2BB17}" type="presParOf" srcId="{7DC54810-8F26-492D-8F5B-FEF97F9A3E0F}" destId="{E020D31F-AAAD-4792-AFAF-776096572337}" srcOrd="0" destOrd="0" presId="urn:microsoft.com/office/officeart/2018/2/layout/IconVerticalSolidList"/>
    <dgm:cxn modelId="{45729041-25A7-41DA-8BD9-F4D22865072A}" type="presParOf" srcId="{E020D31F-AAAD-4792-AFAF-776096572337}" destId="{6259DFF6-EA26-45D2-8DAF-D2D39863D372}" srcOrd="0" destOrd="0" presId="urn:microsoft.com/office/officeart/2018/2/layout/IconVerticalSolidList"/>
    <dgm:cxn modelId="{11CA4717-CCCE-4D6A-956C-FB88D0355CD6}" type="presParOf" srcId="{E020D31F-AAAD-4792-AFAF-776096572337}" destId="{B202D936-E9F0-4661-80A2-4A474B067FED}" srcOrd="1" destOrd="0" presId="urn:microsoft.com/office/officeart/2018/2/layout/IconVerticalSolidList"/>
    <dgm:cxn modelId="{3EA8A898-51EB-4D16-AB7F-9DBC28A82DDE}" type="presParOf" srcId="{E020D31F-AAAD-4792-AFAF-776096572337}" destId="{AF21C9DC-34C8-403E-A31B-38E48F112D27}" srcOrd="2" destOrd="0" presId="urn:microsoft.com/office/officeart/2018/2/layout/IconVerticalSolidList"/>
    <dgm:cxn modelId="{322EA98C-17B5-465D-9E1F-B1046331F5BD}" type="presParOf" srcId="{E020D31F-AAAD-4792-AFAF-776096572337}" destId="{AE7B5C4A-4AC4-4D95-AB3D-9AA0970B0FC3}" srcOrd="3" destOrd="0" presId="urn:microsoft.com/office/officeart/2018/2/layout/IconVerticalSolidList"/>
    <dgm:cxn modelId="{E807AFB9-0A64-4F02-8DA7-805774EDAF4D}" type="presParOf" srcId="{7DC54810-8F26-492D-8F5B-FEF97F9A3E0F}" destId="{573961BA-EB2A-44FA-ABD6-2890678E7F09}" srcOrd="1" destOrd="0" presId="urn:microsoft.com/office/officeart/2018/2/layout/IconVerticalSolidList"/>
    <dgm:cxn modelId="{45D560C5-CECA-48B4-94B3-FC7D3D92CE7F}" type="presParOf" srcId="{7DC54810-8F26-492D-8F5B-FEF97F9A3E0F}" destId="{43C8CE31-BCF7-4657-B7E7-2C5497F3B178}" srcOrd="2" destOrd="0" presId="urn:microsoft.com/office/officeart/2018/2/layout/IconVerticalSolidList"/>
    <dgm:cxn modelId="{0CB6820A-A0E5-4368-A266-8C3515A7FB22}" type="presParOf" srcId="{43C8CE31-BCF7-4657-B7E7-2C5497F3B178}" destId="{061975F7-6737-4656-9E67-AEA46FA214E4}" srcOrd="0" destOrd="0" presId="urn:microsoft.com/office/officeart/2018/2/layout/IconVerticalSolidList"/>
    <dgm:cxn modelId="{EEF84C50-C1E0-439A-9526-38EC556B478D}" type="presParOf" srcId="{43C8CE31-BCF7-4657-B7E7-2C5497F3B178}" destId="{6A363C6F-06CB-4E0E-BF71-F3A87B00843B}" srcOrd="1" destOrd="0" presId="urn:microsoft.com/office/officeart/2018/2/layout/IconVerticalSolidList"/>
    <dgm:cxn modelId="{D9CD7F44-578D-4A3F-8A39-020812A06388}" type="presParOf" srcId="{43C8CE31-BCF7-4657-B7E7-2C5497F3B178}" destId="{19190DB8-D6B4-4EA9-BDE8-78DF4E3986DC}" srcOrd="2" destOrd="0" presId="urn:microsoft.com/office/officeart/2018/2/layout/IconVerticalSolidList"/>
    <dgm:cxn modelId="{9B74EE26-D8C8-4958-8FD9-2868DC5E134B}" type="presParOf" srcId="{43C8CE31-BCF7-4657-B7E7-2C5497F3B178}" destId="{06DF9076-5249-4F40-93F3-0B9F8E03E105}" srcOrd="3" destOrd="0" presId="urn:microsoft.com/office/officeart/2018/2/layout/IconVerticalSolidList"/>
    <dgm:cxn modelId="{D12101A3-3455-4C51-8E53-281240B7AF9A}" type="presParOf" srcId="{7DC54810-8F26-492D-8F5B-FEF97F9A3E0F}" destId="{086C8A15-7D11-4960-916F-2386D5E97FD7}" srcOrd="3" destOrd="0" presId="urn:microsoft.com/office/officeart/2018/2/layout/IconVerticalSolidList"/>
    <dgm:cxn modelId="{675FF33F-9032-49CD-AE37-2432BF7ED201}" type="presParOf" srcId="{7DC54810-8F26-492D-8F5B-FEF97F9A3E0F}" destId="{96764AB5-D7C4-48C8-B62A-6C44C00C9B73}" srcOrd="4" destOrd="0" presId="urn:microsoft.com/office/officeart/2018/2/layout/IconVerticalSolidList"/>
    <dgm:cxn modelId="{17904126-DADF-4179-BCDC-B3956C00FE2B}" type="presParOf" srcId="{96764AB5-D7C4-48C8-B62A-6C44C00C9B73}" destId="{D7672EB9-3755-44C1-A0CA-2E523CE95C83}" srcOrd="0" destOrd="0" presId="urn:microsoft.com/office/officeart/2018/2/layout/IconVerticalSolidList"/>
    <dgm:cxn modelId="{6147FF52-BAA9-4633-92D5-D91464AD78D6}" type="presParOf" srcId="{96764AB5-D7C4-48C8-B62A-6C44C00C9B73}" destId="{2916EEDB-9233-44C3-ADA1-38F6C29FD9CB}" srcOrd="1" destOrd="0" presId="urn:microsoft.com/office/officeart/2018/2/layout/IconVerticalSolidList"/>
    <dgm:cxn modelId="{6E364E5B-56F1-4D41-93BB-4078D0077234}" type="presParOf" srcId="{96764AB5-D7C4-48C8-B62A-6C44C00C9B73}" destId="{16B13CA2-24B5-48A8-8B38-C55664FFC448}" srcOrd="2" destOrd="0" presId="urn:microsoft.com/office/officeart/2018/2/layout/IconVerticalSolidList"/>
    <dgm:cxn modelId="{B35D0C87-A290-4664-A23E-DFD81FC5F3A1}" type="presParOf" srcId="{96764AB5-D7C4-48C8-B62A-6C44C00C9B73}" destId="{E4DB64C6-960F-4615-AA41-8E812A54411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D58FED-826E-4232-B534-04B2F4B675CC}" type="doc">
      <dgm:prSet loTypeId="urn:microsoft.com/office/officeart/2008/layout/AlternatingPictureBlocks" loCatId="list" qsTypeId="urn:microsoft.com/office/officeart/2005/8/quickstyle/3d1" qsCatId="3D" csTypeId="urn:microsoft.com/office/officeart/2005/8/colors/colorful5" csCatId="colorful" phldr="1"/>
      <dgm:spPr/>
    </dgm:pt>
    <dgm:pt modelId="{21A29BF9-31CE-4488-8CA2-152B9732ACC0}">
      <dgm:prSet phldrT="[Text]"/>
      <dgm:spPr/>
      <dgm:t>
        <a:bodyPr/>
        <a:lstStyle/>
        <a:p>
          <a:r>
            <a:rPr lang="en-US" dirty="0"/>
            <a:t>The reason for focusing on the security and performance side of the duo app is because this is an app, security and performance can be cited as two things that people often consider when using an app</a:t>
          </a:r>
        </a:p>
      </dgm:t>
    </dgm:pt>
    <dgm:pt modelId="{7905715D-3204-49B3-9E87-CF229E175F3A}" type="parTrans" cxnId="{5D43D66F-AF75-468C-9667-662A5D2882D0}">
      <dgm:prSet/>
      <dgm:spPr/>
      <dgm:t>
        <a:bodyPr/>
        <a:lstStyle/>
        <a:p>
          <a:endParaRPr lang="en-US"/>
        </a:p>
      </dgm:t>
    </dgm:pt>
    <dgm:pt modelId="{28811867-F12E-4035-8CB7-00DC13854E8B}" type="sibTrans" cxnId="{5D43D66F-AF75-468C-9667-662A5D2882D0}">
      <dgm:prSet/>
      <dgm:spPr/>
      <dgm:t>
        <a:bodyPr/>
        <a:lstStyle/>
        <a:p>
          <a:endParaRPr lang="en-US"/>
        </a:p>
      </dgm:t>
    </dgm:pt>
    <dgm:pt modelId="{F7318D49-0128-4CAC-A967-06145D76427C}">
      <dgm:prSet phldrT="[Text]"/>
      <dgm:spPr/>
      <dgm:t>
        <a:bodyPr/>
        <a:lstStyle/>
        <a:p>
          <a:r>
            <a:rPr lang="en-US" dirty="0"/>
            <a:t>So the success of an app depends on the number of people who use it.</a:t>
          </a:r>
        </a:p>
        <a:p>
          <a:r>
            <a:rPr lang="en-US" dirty="0"/>
            <a:t>The app will be very successful if used in large quantities.</a:t>
          </a:r>
        </a:p>
      </dgm:t>
    </dgm:pt>
    <dgm:pt modelId="{E838943A-4ED3-4A99-851B-D76F14A3A558}" type="parTrans" cxnId="{0DF75F40-D1FF-40F3-9EDE-F0429B66E1E5}">
      <dgm:prSet/>
      <dgm:spPr/>
      <dgm:t>
        <a:bodyPr/>
        <a:lstStyle/>
        <a:p>
          <a:endParaRPr lang="en-US"/>
        </a:p>
      </dgm:t>
    </dgm:pt>
    <dgm:pt modelId="{D58D639D-FFF7-43C4-95DB-56A03D2878C8}" type="sibTrans" cxnId="{0DF75F40-D1FF-40F3-9EDE-F0429B66E1E5}">
      <dgm:prSet/>
      <dgm:spPr/>
      <dgm:t>
        <a:bodyPr/>
        <a:lstStyle/>
        <a:p>
          <a:endParaRPr lang="en-US"/>
        </a:p>
      </dgm:t>
    </dgm:pt>
    <dgm:pt modelId="{DC967447-54B6-4D78-ADAB-2B15FD02D7BA}">
      <dgm:prSet phldrT="[Text]"/>
      <dgm:spPr/>
      <dgm:t>
        <a:bodyPr/>
        <a:lstStyle/>
        <a:p>
          <a:r>
            <a:rPr lang="en-US" dirty="0"/>
            <a:t>Therefore, people use the duo app mainly based on the existing features of security and performance.</a:t>
          </a:r>
        </a:p>
        <a:p>
          <a:r>
            <a:rPr lang="en-US" dirty="0"/>
            <a:t>Therefore, it is clear that the duo app has been able to succeed through both these security and performance features.</a:t>
          </a:r>
        </a:p>
      </dgm:t>
    </dgm:pt>
    <dgm:pt modelId="{E34882EF-7662-45FB-B608-7A665CE49F6E}" type="parTrans" cxnId="{DAE951DB-F7C4-4A8C-A9FC-CFF1D76EF61E}">
      <dgm:prSet/>
      <dgm:spPr/>
      <dgm:t>
        <a:bodyPr/>
        <a:lstStyle/>
        <a:p>
          <a:endParaRPr lang="en-US"/>
        </a:p>
      </dgm:t>
    </dgm:pt>
    <dgm:pt modelId="{7C97FDB9-74C5-4B6B-A228-8470A2C70F3F}" type="sibTrans" cxnId="{DAE951DB-F7C4-4A8C-A9FC-CFF1D76EF61E}">
      <dgm:prSet/>
      <dgm:spPr/>
      <dgm:t>
        <a:bodyPr/>
        <a:lstStyle/>
        <a:p>
          <a:endParaRPr lang="en-US"/>
        </a:p>
      </dgm:t>
    </dgm:pt>
    <dgm:pt modelId="{F44D29B4-374A-40C3-9C0B-4691E17E243E}" type="pres">
      <dgm:prSet presAssocID="{EDD58FED-826E-4232-B534-04B2F4B675CC}" presName="linearFlow" presStyleCnt="0">
        <dgm:presLayoutVars>
          <dgm:dir/>
          <dgm:resizeHandles val="exact"/>
        </dgm:presLayoutVars>
      </dgm:prSet>
      <dgm:spPr/>
    </dgm:pt>
    <dgm:pt modelId="{18389E2E-54D2-47CB-BDE3-7363A64C4BBA}" type="pres">
      <dgm:prSet presAssocID="{21A29BF9-31CE-4488-8CA2-152B9732ACC0}" presName="comp" presStyleCnt="0"/>
      <dgm:spPr/>
    </dgm:pt>
    <dgm:pt modelId="{BA65C844-CD22-4078-8EA2-9AA269081D6D}" type="pres">
      <dgm:prSet presAssocID="{21A29BF9-31CE-4488-8CA2-152B9732ACC0}" presName="rect2" presStyleLbl="node1" presStyleIdx="0" presStyleCnt="3">
        <dgm:presLayoutVars>
          <dgm:bulletEnabled val="1"/>
        </dgm:presLayoutVars>
      </dgm:prSet>
      <dgm:spPr/>
    </dgm:pt>
    <dgm:pt modelId="{114AD608-23D1-41A5-9184-3CB5986588E5}" type="pres">
      <dgm:prSet presAssocID="{21A29BF9-31CE-4488-8CA2-152B9732ACC0}" presName="rect1" presStyleLbl="l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dgm:spPr>
    </dgm:pt>
    <dgm:pt modelId="{BB72D1A7-8627-496D-B6BC-F1509E62EC69}" type="pres">
      <dgm:prSet presAssocID="{28811867-F12E-4035-8CB7-00DC13854E8B}" presName="sibTrans" presStyleCnt="0"/>
      <dgm:spPr/>
    </dgm:pt>
    <dgm:pt modelId="{822B9D2F-7144-4568-AD08-E09F606395AA}" type="pres">
      <dgm:prSet presAssocID="{F7318D49-0128-4CAC-A967-06145D76427C}" presName="comp" presStyleCnt="0"/>
      <dgm:spPr/>
    </dgm:pt>
    <dgm:pt modelId="{2452052F-A2F7-4C43-A5B7-716C043D6E52}" type="pres">
      <dgm:prSet presAssocID="{F7318D49-0128-4CAC-A967-06145D76427C}" presName="rect2" presStyleLbl="node1" presStyleIdx="1" presStyleCnt="3">
        <dgm:presLayoutVars>
          <dgm:bulletEnabled val="1"/>
        </dgm:presLayoutVars>
      </dgm:prSet>
      <dgm:spPr/>
    </dgm:pt>
    <dgm:pt modelId="{47ADB0CB-8C78-49C7-9FA4-B92643995032}" type="pres">
      <dgm:prSet presAssocID="{F7318D49-0128-4CAC-A967-06145D76427C}" presName="rect1" presStyleLbl="l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90FB8C60-6023-4215-929E-BD1A7A2BF87B}" type="pres">
      <dgm:prSet presAssocID="{D58D639D-FFF7-43C4-95DB-56A03D2878C8}" presName="sibTrans" presStyleCnt="0"/>
      <dgm:spPr/>
    </dgm:pt>
    <dgm:pt modelId="{0C152739-4FBD-4BCB-8610-10BFC8A42687}" type="pres">
      <dgm:prSet presAssocID="{DC967447-54B6-4D78-ADAB-2B15FD02D7BA}" presName="comp" presStyleCnt="0"/>
      <dgm:spPr/>
    </dgm:pt>
    <dgm:pt modelId="{8AA80A43-7867-4226-A877-1E945E653727}" type="pres">
      <dgm:prSet presAssocID="{DC967447-54B6-4D78-ADAB-2B15FD02D7BA}" presName="rect2" presStyleLbl="node1" presStyleIdx="2" presStyleCnt="3">
        <dgm:presLayoutVars>
          <dgm:bulletEnabled val="1"/>
        </dgm:presLayoutVars>
      </dgm:prSet>
      <dgm:spPr/>
    </dgm:pt>
    <dgm:pt modelId="{DD29E2F6-B9D2-47BF-9E5F-DFC4BDE264BD}" type="pres">
      <dgm:prSet presAssocID="{DC967447-54B6-4D78-ADAB-2B15FD02D7BA}" presName="rect1" presStyleLbl="ln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0" r="-20000"/>
          </a:stretch>
        </a:blipFill>
      </dgm:spPr>
    </dgm:pt>
  </dgm:ptLst>
  <dgm:cxnLst>
    <dgm:cxn modelId="{0DF75F40-D1FF-40F3-9EDE-F0429B66E1E5}" srcId="{EDD58FED-826E-4232-B534-04B2F4B675CC}" destId="{F7318D49-0128-4CAC-A967-06145D76427C}" srcOrd="1" destOrd="0" parTransId="{E838943A-4ED3-4A99-851B-D76F14A3A558}" sibTransId="{D58D639D-FFF7-43C4-95DB-56A03D2878C8}"/>
    <dgm:cxn modelId="{5D43D66F-AF75-468C-9667-662A5D2882D0}" srcId="{EDD58FED-826E-4232-B534-04B2F4B675CC}" destId="{21A29BF9-31CE-4488-8CA2-152B9732ACC0}" srcOrd="0" destOrd="0" parTransId="{7905715D-3204-49B3-9E87-CF229E175F3A}" sibTransId="{28811867-F12E-4035-8CB7-00DC13854E8B}"/>
    <dgm:cxn modelId="{81A6659A-EE0B-4DB5-A8D6-FE5196558DF8}" type="presOf" srcId="{F7318D49-0128-4CAC-A967-06145D76427C}" destId="{2452052F-A2F7-4C43-A5B7-716C043D6E52}" srcOrd="0" destOrd="0" presId="urn:microsoft.com/office/officeart/2008/layout/AlternatingPictureBlocks"/>
    <dgm:cxn modelId="{D1D689AC-FB65-4CBB-8E17-33FD7B8D74FC}" type="presOf" srcId="{21A29BF9-31CE-4488-8CA2-152B9732ACC0}" destId="{BA65C844-CD22-4078-8EA2-9AA269081D6D}" srcOrd="0" destOrd="0" presId="urn:microsoft.com/office/officeart/2008/layout/AlternatingPictureBlocks"/>
    <dgm:cxn modelId="{DAE951DB-F7C4-4A8C-A9FC-CFF1D76EF61E}" srcId="{EDD58FED-826E-4232-B534-04B2F4B675CC}" destId="{DC967447-54B6-4D78-ADAB-2B15FD02D7BA}" srcOrd="2" destOrd="0" parTransId="{E34882EF-7662-45FB-B608-7A665CE49F6E}" sibTransId="{7C97FDB9-74C5-4B6B-A228-8470A2C70F3F}"/>
    <dgm:cxn modelId="{DFE9D2EA-FE35-44E0-A2A7-303B75953FFF}" type="presOf" srcId="{DC967447-54B6-4D78-ADAB-2B15FD02D7BA}" destId="{8AA80A43-7867-4226-A877-1E945E653727}" srcOrd="0" destOrd="0" presId="urn:microsoft.com/office/officeart/2008/layout/AlternatingPictureBlocks"/>
    <dgm:cxn modelId="{118CC2F3-6486-4649-8FAF-1ACFBEF698DA}" type="presOf" srcId="{EDD58FED-826E-4232-B534-04B2F4B675CC}" destId="{F44D29B4-374A-40C3-9C0B-4691E17E243E}" srcOrd="0" destOrd="0" presId="urn:microsoft.com/office/officeart/2008/layout/AlternatingPictureBlocks"/>
    <dgm:cxn modelId="{00E1C432-5ACA-4CA1-B763-5BB6D1B44666}" type="presParOf" srcId="{F44D29B4-374A-40C3-9C0B-4691E17E243E}" destId="{18389E2E-54D2-47CB-BDE3-7363A64C4BBA}" srcOrd="0" destOrd="0" presId="urn:microsoft.com/office/officeart/2008/layout/AlternatingPictureBlocks"/>
    <dgm:cxn modelId="{1FDE0FB3-E97A-4D0F-A2EB-7E82AC7A8134}" type="presParOf" srcId="{18389E2E-54D2-47CB-BDE3-7363A64C4BBA}" destId="{BA65C844-CD22-4078-8EA2-9AA269081D6D}" srcOrd="0" destOrd="0" presId="urn:microsoft.com/office/officeart/2008/layout/AlternatingPictureBlocks"/>
    <dgm:cxn modelId="{F2A69C46-D3B3-4BEA-8F14-52242C3DE66F}" type="presParOf" srcId="{18389E2E-54D2-47CB-BDE3-7363A64C4BBA}" destId="{114AD608-23D1-41A5-9184-3CB5986588E5}" srcOrd="1" destOrd="0" presId="urn:microsoft.com/office/officeart/2008/layout/AlternatingPictureBlocks"/>
    <dgm:cxn modelId="{3BD80BD0-28BC-4E62-B952-073CC42BEBD2}" type="presParOf" srcId="{F44D29B4-374A-40C3-9C0B-4691E17E243E}" destId="{BB72D1A7-8627-496D-B6BC-F1509E62EC69}" srcOrd="1" destOrd="0" presId="urn:microsoft.com/office/officeart/2008/layout/AlternatingPictureBlocks"/>
    <dgm:cxn modelId="{F1284B58-B450-4B8C-A570-A04C8742F2F4}" type="presParOf" srcId="{F44D29B4-374A-40C3-9C0B-4691E17E243E}" destId="{822B9D2F-7144-4568-AD08-E09F606395AA}" srcOrd="2" destOrd="0" presId="urn:microsoft.com/office/officeart/2008/layout/AlternatingPictureBlocks"/>
    <dgm:cxn modelId="{2CF29D8A-44DE-4325-8A4F-13A8447E1F86}" type="presParOf" srcId="{822B9D2F-7144-4568-AD08-E09F606395AA}" destId="{2452052F-A2F7-4C43-A5B7-716C043D6E52}" srcOrd="0" destOrd="0" presId="urn:microsoft.com/office/officeart/2008/layout/AlternatingPictureBlocks"/>
    <dgm:cxn modelId="{BC61E2D0-8ACF-4399-A421-8DC86DD7EBFE}" type="presParOf" srcId="{822B9D2F-7144-4568-AD08-E09F606395AA}" destId="{47ADB0CB-8C78-49C7-9FA4-B92643995032}" srcOrd="1" destOrd="0" presId="urn:microsoft.com/office/officeart/2008/layout/AlternatingPictureBlocks"/>
    <dgm:cxn modelId="{D9B857A8-FB17-4F54-9DB6-DC8CAA994C44}" type="presParOf" srcId="{F44D29B4-374A-40C3-9C0B-4691E17E243E}" destId="{90FB8C60-6023-4215-929E-BD1A7A2BF87B}" srcOrd="3" destOrd="0" presId="urn:microsoft.com/office/officeart/2008/layout/AlternatingPictureBlocks"/>
    <dgm:cxn modelId="{0CAC494E-0382-495F-87D1-DE3F77641115}" type="presParOf" srcId="{F44D29B4-374A-40C3-9C0B-4691E17E243E}" destId="{0C152739-4FBD-4BCB-8610-10BFC8A42687}" srcOrd="4" destOrd="0" presId="urn:microsoft.com/office/officeart/2008/layout/AlternatingPictureBlocks"/>
    <dgm:cxn modelId="{BCFB92F1-7A16-4EED-9184-64C63CBA5B25}" type="presParOf" srcId="{0C152739-4FBD-4BCB-8610-10BFC8A42687}" destId="{8AA80A43-7867-4226-A877-1E945E653727}" srcOrd="0" destOrd="0" presId="urn:microsoft.com/office/officeart/2008/layout/AlternatingPictureBlocks"/>
    <dgm:cxn modelId="{63F55C75-E79A-4092-96DC-37B47D1962A1}" type="presParOf" srcId="{0C152739-4FBD-4BCB-8610-10BFC8A42687}" destId="{DD29E2F6-B9D2-47BF-9E5F-DFC4BDE264BD}"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D3325E-CB59-41B6-B727-C428D2569170}"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8FADF8BA-5716-4665-901B-7BAF4F84BE34}">
      <dgm:prSet phldrT="[Text]" custT="1"/>
      <dgm:spPr/>
      <dgm:t>
        <a:bodyPr/>
        <a:lstStyle/>
        <a:p>
          <a:pPr algn="ctr"/>
          <a:r>
            <a:rPr lang="en-US" sz="1400" b="1" dirty="0">
              <a:solidFill>
                <a:srgbClr val="FF0000"/>
              </a:solidFill>
            </a:rPr>
            <a:t>Reliability  </a:t>
          </a:r>
        </a:p>
        <a:p>
          <a:pPr algn="just"/>
          <a:r>
            <a:rPr lang="en-US" sz="1400" b="1" dirty="0"/>
            <a:t>When you make a call on Duo, the audio and video is encrypted end-to-end and not stored on Google servers. Messages sent on Duo are stored encrypted on Google servers.</a:t>
          </a:r>
        </a:p>
        <a:p>
          <a:pPr algn="just"/>
          <a:r>
            <a:rPr lang="en-US" sz="1400" b="1" dirty="0"/>
            <a:t>The reliability attribute is an attribute that goes with the security attribute so the security in the duo app is very high and the reliability is also very high. Therefore, reliability can be pointed out as another important quality attribute in the duo app.</a:t>
          </a:r>
        </a:p>
      </dgm:t>
    </dgm:pt>
    <dgm:pt modelId="{356E69A6-E05C-4E81-9932-CE0173869FA9}" type="parTrans" cxnId="{7ACD7FF2-52B6-48D9-9656-8EF3853DD497}">
      <dgm:prSet/>
      <dgm:spPr/>
      <dgm:t>
        <a:bodyPr/>
        <a:lstStyle/>
        <a:p>
          <a:endParaRPr lang="en-US"/>
        </a:p>
      </dgm:t>
    </dgm:pt>
    <dgm:pt modelId="{D2540E3D-53F5-4DE6-AC54-E432843A85FC}" type="sibTrans" cxnId="{7ACD7FF2-52B6-48D9-9656-8EF3853DD497}">
      <dgm:prSet/>
      <dgm:spPr/>
      <dgm:t>
        <a:bodyPr/>
        <a:lstStyle/>
        <a:p>
          <a:endParaRPr lang="en-US"/>
        </a:p>
      </dgm:t>
    </dgm:pt>
    <dgm:pt modelId="{E486D7C1-7257-4BC2-B876-F41839525E6D}">
      <dgm:prSet phldrT="[Text]" custT="1"/>
      <dgm:spPr/>
      <dgm:t>
        <a:bodyPr/>
        <a:lstStyle/>
        <a:p>
          <a:pPr algn="ctr"/>
          <a:r>
            <a:rPr lang="en-US" sz="1400" b="1" dirty="0">
              <a:solidFill>
                <a:srgbClr val="FF0000"/>
              </a:solidFill>
            </a:rPr>
            <a:t>Accessibility </a:t>
          </a:r>
        </a:p>
        <a:p>
          <a:pPr algn="just"/>
          <a:r>
            <a:rPr lang="en-US" sz="1400" b="1" dirty="0"/>
            <a:t> creating an easy-to-use experience for everybody. At Duo, our goal is to build usable security for everyone and that means having empathy for all of our diverse end users. We have focused primarily on the end user experience; the parts of Duo’s software that are seen by the most people. The Duo Prompt has seen the most improvement as we work to make it WCAG 2.0 AA-level accessible. The Duo Mobile application has also undergone accessibility audits and improvements.</a:t>
          </a:r>
        </a:p>
      </dgm:t>
    </dgm:pt>
    <dgm:pt modelId="{935EE843-678C-486C-9484-025F83FAB244}" type="parTrans" cxnId="{B36B73CC-FED8-4D46-9E14-0B3522EDCF88}">
      <dgm:prSet/>
      <dgm:spPr/>
      <dgm:t>
        <a:bodyPr/>
        <a:lstStyle/>
        <a:p>
          <a:endParaRPr lang="en-US"/>
        </a:p>
      </dgm:t>
    </dgm:pt>
    <dgm:pt modelId="{C50D828B-91ED-4C8A-A94C-1A35DC536856}" type="sibTrans" cxnId="{B36B73CC-FED8-4D46-9E14-0B3522EDCF88}">
      <dgm:prSet/>
      <dgm:spPr/>
      <dgm:t>
        <a:bodyPr/>
        <a:lstStyle/>
        <a:p>
          <a:endParaRPr lang="en-US"/>
        </a:p>
      </dgm:t>
    </dgm:pt>
    <dgm:pt modelId="{60DEE26A-3C7F-4842-8C20-D935F25AB66B}" type="pres">
      <dgm:prSet presAssocID="{53D3325E-CB59-41B6-B727-C428D2569170}" presName="Name0" presStyleCnt="0">
        <dgm:presLayoutVars>
          <dgm:dir/>
          <dgm:resizeHandles val="exact"/>
        </dgm:presLayoutVars>
      </dgm:prSet>
      <dgm:spPr/>
    </dgm:pt>
    <dgm:pt modelId="{DEC697AB-D166-4587-8B75-E763F240BFEF}" type="pres">
      <dgm:prSet presAssocID="{8FADF8BA-5716-4665-901B-7BAF4F84BE34}" presName="compNode" presStyleCnt="0"/>
      <dgm:spPr/>
    </dgm:pt>
    <dgm:pt modelId="{63BFCA58-CCAC-4C4B-9EB2-137A9051FD44}" type="pres">
      <dgm:prSet presAssocID="{8FADF8BA-5716-4665-901B-7BAF4F84BE34}" presName="pict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F05BB85C-5A2A-4958-B8A3-9795DB3FC3B6}" type="pres">
      <dgm:prSet presAssocID="{8FADF8BA-5716-4665-901B-7BAF4F84BE34}" presName="textRect" presStyleLbl="revTx" presStyleIdx="0" presStyleCnt="2">
        <dgm:presLayoutVars>
          <dgm:bulletEnabled val="1"/>
        </dgm:presLayoutVars>
      </dgm:prSet>
      <dgm:spPr/>
    </dgm:pt>
    <dgm:pt modelId="{B1F81CC4-F1B1-454B-972D-B865333FB805}" type="pres">
      <dgm:prSet presAssocID="{D2540E3D-53F5-4DE6-AC54-E432843A85FC}" presName="sibTrans" presStyleLbl="sibTrans2D1" presStyleIdx="0" presStyleCnt="0"/>
      <dgm:spPr/>
    </dgm:pt>
    <dgm:pt modelId="{01FF09B2-F24F-4737-8D65-5925A7DBE483}" type="pres">
      <dgm:prSet presAssocID="{E486D7C1-7257-4BC2-B876-F41839525E6D}" presName="compNode" presStyleCnt="0"/>
      <dgm:spPr/>
    </dgm:pt>
    <dgm:pt modelId="{1582D124-81F2-4D06-BB6B-17D903F20DB1}" type="pres">
      <dgm:prSet presAssocID="{E486D7C1-7257-4BC2-B876-F41839525E6D}" presName="pictRect" presStyleLbl="node1" presStyleIdx="1" presStyleCnt="2" custLinFactNeighborY="1122"/>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7AABFCF7-1E02-46BA-B779-718CAAD7BE30}" type="pres">
      <dgm:prSet presAssocID="{E486D7C1-7257-4BC2-B876-F41839525E6D}" presName="textRect" presStyleLbl="revTx" presStyleIdx="1" presStyleCnt="2">
        <dgm:presLayoutVars>
          <dgm:bulletEnabled val="1"/>
        </dgm:presLayoutVars>
      </dgm:prSet>
      <dgm:spPr/>
    </dgm:pt>
  </dgm:ptLst>
  <dgm:cxnLst>
    <dgm:cxn modelId="{36BD2E21-B9C3-47B9-8BC1-D1F9035190B5}" type="presOf" srcId="{8FADF8BA-5716-4665-901B-7BAF4F84BE34}" destId="{F05BB85C-5A2A-4958-B8A3-9795DB3FC3B6}" srcOrd="0" destOrd="0" presId="urn:microsoft.com/office/officeart/2005/8/layout/pList1"/>
    <dgm:cxn modelId="{4574748B-A5EA-4009-9FE8-03313A4664CC}" type="presOf" srcId="{E486D7C1-7257-4BC2-B876-F41839525E6D}" destId="{7AABFCF7-1E02-46BA-B779-718CAAD7BE30}" srcOrd="0" destOrd="0" presId="urn:microsoft.com/office/officeart/2005/8/layout/pList1"/>
    <dgm:cxn modelId="{F45667C3-7C4E-4B26-9A1E-9C1BD89ED35B}" type="presOf" srcId="{D2540E3D-53F5-4DE6-AC54-E432843A85FC}" destId="{B1F81CC4-F1B1-454B-972D-B865333FB805}" srcOrd="0" destOrd="0" presId="urn:microsoft.com/office/officeart/2005/8/layout/pList1"/>
    <dgm:cxn modelId="{7F4C2CCC-7928-41F1-9D88-E95F11A0CB1F}" type="presOf" srcId="{53D3325E-CB59-41B6-B727-C428D2569170}" destId="{60DEE26A-3C7F-4842-8C20-D935F25AB66B}" srcOrd="0" destOrd="0" presId="urn:microsoft.com/office/officeart/2005/8/layout/pList1"/>
    <dgm:cxn modelId="{B36B73CC-FED8-4D46-9E14-0B3522EDCF88}" srcId="{53D3325E-CB59-41B6-B727-C428D2569170}" destId="{E486D7C1-7257-4BC2-B876-F41839525E6D}" srcOrd="1" destOrd="0" parTransId="{935EE843-678C-486C-9484-025F83FAB244}" sibTransId="{C50D828B-91ED-4C8A-A94C-1A35DC536856}"/>
    <dgm:cxn modelId="{7ACD7FF2-52B6-48D9-9656-8EF3853DD497}" srcId="{53D3325E-CB59-41B6-B727-C428D2569170}" destId="{8FADF8BA-5716-4665-901B-7BAF4F84BE34}" srcOrd="0" destOrd="0" parTransId="{356E69A6-E05C-4E81-9932-CE0173869FA9}" sibTransId="{D2540E3D-53F5-4DE6-AC54-E432843A85FC}"/>
    <dgm:cxn modelId="{51057169-614D-4296-AB2B-F9F8DEFA871D}" type="presParOf" srcId="{60DEE26A-3C7F-4842-8C20-D935F25AB66B}" destId="{DEC697AB-D166-4587-8B75-E763F240BFEF}" srcOrd="0" destOrd="0" presId="urn:microsoft.com/office/officeart/2005/8/layout/pList1"/>
    <dgm:cxn modelId="{169D1623-E642-482E-BF99-EBD2451AB071}" type="presParOf" srcId="{DEC697AB-D166-4587-8B75-E763F240BFEF}" destId="{63BFCA58-CCAC-4C4B-9EB2-137A9051FD44}" srcOrd="0" destOrd="0" presId="urn:microsoft.com/office/officeart/2005/8/layout/pList1"/>
    <dgm:cxn modelId="{DB49C791-AA47-43DB-8269-78EEB5A24983}" type="presParOf" srcId="{DEC697AB-D166-4587-8B75-E763F240BFEF}" destId="{F05BB85C-5A2A-4958-B8A3-9795DB3FC3B6}" srcOrd="1" destOrd="0" presId="urn:microsoft.com/office/officeart/2005/8/layout/pList1"/>
    <dgm:cxn modelId="{006FF5DE-E2D7-4F65-805C-A9F4891D0834}" type="presParOf" srcId="{60DEE26A-3C7F-4842-8C20-D935F25AB66B}" destId="{B1F81CC4-F1B1-454B-972D-B865333FB805}" srcOrd="1" destOrd="0" presId="urn:microsoft.com/office/officeart/2005/8/layout/pList1"/>
    <dgm:cxn modelId="{F96DAD0C-9574-46EE-9DE2-0490994473B6}" type="presParOf" srcId="{60DEE26A-3C7F-4842-8C20-D935F25AB66B}" destId="{01FF09B2-F24F-4737-8D65-5925A7DBE483}" srcOrd="2" destOrd="0" presId="urn:microsoft.com/office/officeart/2005/8/layout/pList1"/>
    <dgm:cxn modelId="{24D8DCD1-280B-4645-8315-4726A126A899}" type="presParOf" srcId="{01FF09B2-F24F-4737-8D65-5925A7DBE483}" destId="{1582D124-81F2-4D06-BB6B-17D903F20DB1}" srcOrd="0" destOrd="0" presId="urn:microsoft.com/office/officeart/2005/8/layout/pList1"/>
    <dgm:cxn modelId="{9D3F7433-855F-47BE-A9BF-EDC45A01788A}" type="presParOf" srcId="{01FF09B2-F24F-4737-8D65-5925A7DBE483}" destId="{7AABFCF7-1E02-46BA-B779-718CAAD7BE30}"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DEB3B-D949-4A36-9B14-8D01555AD980}">
      <dsp:nvSpPr>
        <dsp:cNvPr id="0" name=""/>
        <dsp:cNvSpPr/>
      </dsp:nvSpPr>
      <dsp:spPr>
        <a:xfrm rot="5400000">
          <a:off x="-289435" y="295165"/>
          <a:ext cx="1929572" cy="1350700"/>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rot="-5400000">
        <a:off x="1" y="681079"/>
        <a:ext cx="1350700" cy="578872"/>
      </dsp:txXfrm>
    </dsp:sp>
    <dsp:sp modelId="{51DD0D05-DB59-4E3C-A94B-20011BDB2295}">
      <dsp:nvSpPr>
        <dsp:cNvPr id="0" name=""/>
        <dsp:cNvSpPr/>
      </dsp:nvSpPr>
      <dsp:spPr>
        <a:xfrm rot="5400000">
          <a:off x="3499094" y="-2128893"/>
          <a:ext cx="1254221" cy="5551010"/>
        </a:xfrm>
        <a:prstGeom prst="round2SameRect">
          <a:avLst/>
        </a:prstGeom>
        <a:solidFill>
          <a:schemeClr val="accent2">
            <a:alpha val="9000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lrTx/>
            <a:buSzTx/>
            <a:buFont typeface="Arial" panose="020B0604020202020204" pitchFamily="34" charset="0"/>
            <a:buChar char="•"/>
          </a:pPr>
          <a:r>
            <a:rPr kumimoji="0" lang="en-US" sz="1200" b="1" i="0" u="none" strike="noStrike" kern="1200" cap="none" spc="0" normalizeH="0" baseline="0" noProof="0" dirty="0">
              <a:ln/>
              <a:effectLst/>
              <a:uLnTx/>
              <a:uFillTx/>
              <a:latin typeface="Bradley Hand ITC" panose="03070402050302030203" pitchFamily="66" charset="0"/>
            </a:rPr>
            <a:t>Google Duo is Google’s new video calling app.</a:t>
          </a:r>
          <a:endParaRPr lang="en-US" sz="1200" kern="1200" dirty="0"/>
        </a:p>
        <a:p>
          <a:pPr marL="114300" lvl="1" indent="-114300" algn="l" defTabSz="533400">
            <a:lnSpc>
              <a:spcPct val="90000"/>
            </a:lnSpc>
            <a:spcBef>
              <a:spcPct val="0"/>
            </a:spcBef>
            <a:spcAft>
              <a:spcPct val="15000"/>
            </a:spcAft>
            <a:buChar char="•"/>
          </a:pPr>
          <a:endParaRPr kumimoji="0" lang="en-US" sz="1200" b="1" i="0" u="none" strike="noStrike" kern="1200" cap="none" spc="0" normalizeH="0" baseline="0" noProof="0" dirty="0">
            <a:ln>
              <a:noFill/>
            </a:ln>
            <a:effectLst/>
            <a:uLnTx/>
            <a:uFillTx/>
            <a:latin typeface="Bradley Hand ITC" panose="03070402050302030203" pitchFamily="66" charset="0"/>
          </a:endParaRPr>
        </a:p>
        <a:p>
          <a:pPr marL="114300" lvl="1" indent="-114300" algn="l" defTabSz="533400">
            <a:lnSpc>
              <a:spcPct val="90000"/>
            </a:lnSpc>
            <a:spcBef>
              <a:spcPct val="0"/>
            </a:spcBef>
            <a:spcAft>
              <a:spcPct val="15000"/>
            </a:spcAft>
            <a:buChar char="•"/>
          </a:pPr>
          <a:r>
            <a:rPr kumimoji="0" lang="en-US" sz="1200" b="1" i="0" u="none" strike="noStrike" kern="1200" cap="none" spc="0" normalizeH="0" baseline="0" noProof="0" dirty="0">
              <a:ln/>
              <a:effectLst/>
              <a:uLnTx/>
              <a:uFillTx/>
              <a:latin typeface="Bradley Hand ITC" panose="03070402050302030203" pitchFamily="66" charset="0"/>
            </a:rPr>
            <a:t>It works on both Android devices and iOS devices. </a:t>
          </a:r>
        </a:p>
        <a:p>
          <a:pPr marL="114300" lvl="1" indent="-114300" algn="l" defTabSz="533400">
            <a:lnSpc>
              <a:spcPct val="90000"/>
            </a:lnSpc>
            <a:spcBef>
              <a:spcPct val="0"/>
            </a:spcBef>
            <a:spcAft>
              <a:spcPct val="15000"/>
            </a:spcAft>
            <a:buChar char="•"/>
          </a:pPr>
          <a:endParaRPr kumimoji="0" lang="en-US" sz="1200" b="1" i="0" u="none" strike="noStrike" kern="1200" cap="none" spc="0" normalizeH="0" baseline="0" noProof="0" dirty="0">
            <a:ln>
              <a:noFill/>
            </a:ln>
            <a:effectLst/>
            <a:uLnTx/>
            <a:uFillTx/>
            <a:latin typeface="Bradley Hand ITC" panose="03070402050302030203" pitchFamily="66" charset="0"/>
          </a:endParaRPr>
        </a:p>
        <a:p>
          <a:pPr marL="114300" lvl="1" indent="-114300" algn="l" defTabSz="533400">
            <a:lnSpc>
              <a:spcPct val="90000"/>
            </a:lnSpc>
            <a:spcBef>
              <a:spcPct val="0"/>
            </a:spcBef>
            <a:spcAft>
              <a:spcPct val="15000"/>
            </a:spcAft>
            <a:buChar char="•"/>
          </a:pPr>
          <a:r>
            <a:rPr kumimoji="0" lang="en-US" sz="1200" b="1" i="0" u="none" strike="noStrike" kern="1200" cap="none" spc="0" normalizeH="0" baseline="0" noProof="0" dirty="0">
              <a:ln/>
              <a:effectLst/>
              <a:uLnTx/>
              <a:uFillTx/>
              <a:latin typeface="Bradley Hand ITC" panose="03070402050302030203" pitchFamily="66" charset="0"/>
            </a:rPr>
            <a:t>The Duo is a great way to communicate with friends and family who live far away. </a:t>
          </a:r>
        </a:p>
      </dsp:txBody>
      <dsp:txXfrm rot="-5400000">
        <a:off x="1350700" y="80727"/>
        <a:ext cx="5489784" cy="1131769"/>
      </dsp:txXfrm>
    </dsp:sp>
    <dsp:sp modelId="{1715DC31-8AC9-47B3-B1A0-9DB3BFA61DA9}">
      <dsp:nvSpPr>
        <dsp:cNvPr id="0" name=""/>
        <dsp:cNvSpPr/>
      </dsp:nvSpPr>
      <dsp:spPr>
        <a:xfrm rot="5400000">
          <a:off x="-289435" y="2033983"/>
          <a:ext cx="1929572" cy="1350700"/>
        </a:xfrm>
        <a:prstGeom prst="chevron">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w="6350" cap="flat" cmpd="sng" algn="ctr">
          <a:solidFill>
            <a:schemeClr val="accent4">
              <a:hueOff val="5197846"/>
              <a:satOff val="-23984"/>
              <a:lumOff val="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rot="-5400000">
        <a:off x="1" y="2419897"/>
        <a:ext cx="1350700" cy="578872"/>
      </dsp:txXfrm>
    </dsp:sp>
    <dsp:sp modelId="{BB32DBA3-8B37-4452-94CC-05EF661F2093}">
      <dsp:nvSpPr>
        <dsp:cNvPr id="0" name=""/>
        <dsp:cNvSpPr/>
      </dsp:nvSpPr>
      <dsp:spPr>
        <a:xfrm rot="5400000">
          <a:off x="3499094" y="-403846"/>
          <a:ext cx="1254221" cy="5551010"/>
        </a:xfrm>
        <a:prstGeom prst="round2SameRect">
          <a:avLst/>
        </a:prstGeom>
        <a:solidFill>
          <a:schemeClr val="accent6">
            <a:lumMod val="60000"/>
            <a:lumOff val="40000"/>
            <a:alpha val="90000"/>
          </a:schemeClr>
        </a:solidFill>
        <a:ln w="6350" cap="flat" cmpd="sng" algn="ctr">
          <a:solidFill>
            <a:schemeClr val="accent4">
              <a:hueOff val="5197846"/>
              <a:satOff val="-23984"/>
              <a:lumOff val="883"/>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 typeface="Arial" panose="020B0604020202020204" pitchFamily="34" charset="0"/>
            <a:buChar char="•"/>
          </a:pPr>
          <a:r>
            <a:rPr kumimoji="0" lang="en-US" sz="1400" b="1" i="0" u="none" strike="noStrike" kern="1200" cap="none" spc="0" normalizeH="0" baseline="0" noProof="0" dirty="0">
              <a:ln/>
              <a:effectLst/>
              <a:uLnTx/>
              <a:uFillTx/>
              <a:latin typeface="Bradley Hand ITC" panose="03070402050302030203" pitchFamily="66" charset="0"/>
            </a:rPr>
            <a:t>The WEBRTC architecture was used to create the google duo app.</a:t>
          </a:r>
          <a:endParaRPr lang="en-US" sz="1400" kern="1200" dirty="0"/>
        </a:p>
        <a:p>
          <a:pPr marL="114300" lvl="1" indent="-114300" algn="l" defTabSz="622300">
            <a:lnSpc>
              <a:spcPct val="90000"/>
            </a:lnSpc>
            <a:spcBef>
              <a:spcPct val="0"/>
            </a:spcBef>
            <a:spcAft>
              <a:spcPct val="15000"/>
            </a:spcAft>
            <a:buClrTx/>
            <a:buSzTx/>
            <a:buFont typeface="Arial" panose="020B0604020202020204" pitchFamily="34" charset="0"/>
            <a:buNone/>
          </a:pPr>
          <a:endParaRPr lang="en-US" sz="1400" kern="1200" dirty="0"/>
        </a:p>
        <a:p>
          <a:pPr marL="114300" lvl="1" indent="-114300" algn="l" defTabSz="622300">
            <a:lnSpc>
              <a:spcPct val="90000"/>
            </a:lnSpc>
            <a:spcBef>
              <a:spcPct val="0"/>
            </a:spcBef>
            <a:spcAft>
              <a:spcPct val="15000"/>
            </a:spcAft>
            <a:buClrTx/>
            <a:buSzTx/>
            <a:buFont typeface="Arial" panose="020B0604020202020204" pitchFamily="34" charset="0"/>
            <a:buChar char="•"/>
          </a:pPr>
          <a:r>
            <a:rPr kumimoji="0" lang="en-US" sz="1400" b="1" i="0" u="none" strike="noStrike" kern="1200" cap="none" spc="0" normalizeH="0" baseline="0" noProof="0" dirty="0">
              <a:ln/>
              <a:effectLst/>
              <a:uLnTx/>
              <a:uFillTx/>
              <a:latin typeface="Bradley Hand ITC" panose="03070402050302030203" pitchFamily="66" charset="0"/>
            </a:rPr>
            <a:t>Also, a survey conducted among the social media apps currently in use has revealed that the google duo app is ranked second in terms of security.</a:t>
          </a:r>
          <a:endParaRPr lang="en-US" sz="1400" kern="1200" dirty="0"/>
        </a:p>
      </dsp:txBody>
      <dsp:txXfrm rot="-5400000">
        <a:off x="1350700" y="1805774"/>
        <a:ext cx="5489784" cy="1131769"/>
      </dsp:txXfrm>
    </dsp:sp>
    <dsp:sp modelId="{F7B4DBA2-C8CD-47E2-A369-E3C2393A6A4C}">
      <dsp:nvSpPr>
        <dsp:cNvPr id="0" name=""/>
        <dsp:cNvSpPr/>
      </dsp:nvSpPr>
      <dsp:spPr>
        <a:xfrm rot="5400000">
          <a:off x="-289435" y="3772801"/>
          <a:ext cx="1929572" cy="1350700"/>
        </a:xfrm>
        <a:prstGeom prst="chevron">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w="6350" cap="flat" cmpd="sng" algn="ctr">
          <a:solidFill>
            <a:schemeClr val="accent4">
              <a:hueOff val="10395692"/>
              <a:satOff val="-47968"/>
              <a:lumOff val="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rot="-5400000">
        <a:off x="1" y="4158715"/>
        <a:ext cx="1350700" cy="578872"/>
      </dsp:txXfrm>
    </dsp:sp>
    <dsp:sp modelId="{174A33EF-8403-465E-8B61-B5113F0B1459}">
      <dsp:nvSpPr>
        <dsp:cNvPr id="0" name=""/>
        <dsp:cNvSpPr/>
      </dsp:nvSpPr>
      <dsp:spPr>
        <a:xfrm rot="5400000">
          <a:off x="3499094" y="1334971"/>
          <a:ext cx="1254221" cy="5551010"/>
        </a:xfrm>
        <a:prstGeom prst="round2SameRect">
          <a:avLst/>
        </a:prstGeom>
        <a:solidFill>
          <a:schemeClr val="accent5">
            <a:lumMod val="60000"/>
            <a:lumOff val="40000"/>
            <a:alpha val="90000"/>
          </a:schemeClr>
        </a:solidFill>
        <a:ln w="6350" cap="flat" cmpd="sng" algn="ctr">
          <a:solidFill>
            <a:schemeClr val="accent5">
              <a:lumMod val="60000"/>
              <a:lumOff val="4000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lrTx/>
            <a:buSzTx/>
            <a:buFont typeface="Arial" panose="020B0604020202020204" pitchFamily="34" charset="0"/>
            <a:buChar char="•"/>
          </a:pPr>
          <a:r>
            <a:rPr kumimoji="0" lang="en-US" sz="1800" b="1" i="0" u="none" strike="noStrike" kern="1200" cap="none" spc="0" normalizeH="0" baseline="0" noProof="0" dirty="0">
              <a:ln/>
              <a:effectLst/>
              <a:uLnTx/>
              <a:uFillTx/>
              <a:latin typeface="Bradley Hand ITC" panose="03070402050302030203" pitchFamily="66" charset="0"/>
            </a:rPr>
            <a:t>Nowadays, like other social media apps, this social media app is gaining popularity among the people, which means that this google duo app is very high in terms of performance as well.</a:t>
          </a:r>
          <a:endParaRPr lang="en-US" sz="1800" kern="1200" dirty="0"/>
        </a:p>
      </dsp:txBody>
      <dsp:txXfrm rot="-5400000">
        <a:off x="1350700" y="3544591"/>
        <a:ext cx="5489784" cy="1131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082C8-8282-480D-896F-6CE743AD957B}">
      <dsp:nvSpPr>
        <dsp:cNvPr id="0" name=""/>
        <dsp:cNvSpPr/>
      </dsp:nvSpPr>
      <dsp:spPr>
        <a:xfrm>
          <a:off x="6003" y="1221680"/>
          <a:ext cx="2592939" cy="193557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lrTx/>
            <a:buSzTx/>
            <a:buFont typeface="Wingdings" panose="05000000000000000000" pitchFamily="2" charset="2"/>
            <a:buChar char="q"/>
          </a:pPr>
          <a:r>
            <a:rPr kumimoji="0" lang="en-US" sz="1300" b="1" i="0" u="none" strike="noStrike" kern="1200" cap="none" spc="0" normalizeH="0" baseline="0" noProof="0" dirty="0">
              <a:ln>
                <a:noFill/>
              </a:ln>
              <a:solidFill>
                <a:srgbClr val="FF0000"/>
              </a:solidFill>
              <a:effectLst/>
              <a:uLnTx/>
              <a:uFillTx/>
              <a:latin typeface="Avenir Next LT Pro"/>
              <a:ea typeface="+mn-ea"/>
              <a:cs typeface="+mn-cs"/>
            </a:rPr>
            <a:t>WEBRTC is a new technology, as well as an ECMAScript API, that allows browsers to communicate directly in real time. </a:t>
          </a:r>
          <a:endParaRPr lang="en-US" sz="1300" kern="1200" dirty="0"/>
        </a:p>
      </dsp:txBody>
      <dsp:txXfrm>
        <a:off x="51356" y="1267033"/>
        <a:ext cx="2502233" cy="1890221"/>
      </dsp:txXfrm>
    </dsp:sp>
    <dsp:sp modelId="{588DAE0F-0C65-40BE-A7F9-866C57E5276C}">
      <dsp:nvSpPr>
        <dsp:cNvPr id="0" name=""/>
        <dsp:cNvSpPr/>
      </dsp:nvSpPr>
      <dsp:spPr>
        <a:xfrm>
          <a:off x="6003" y="3157255"/>
          <a:ext cx="2592939" cy="8322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0" rIns="74930" bIns="0" numCol="1" spcCol="1270" anchor="ctr" anchorCtr="0">
          <a:noAutofit/>
        </a:bodyPr>
        <a:lstStyle/>
        <a:p>
          <a:pPr marL="0" lvl="0" indent="0" algn="l" defTabSz="2622550">
            <a:lnSpc>
              <a:spcPct val="90000"/>
            </a:lnSpc>
            <a:spcBef>
              <a:spcPct val="0"/>
            </a:spcBef>
            <a:spcAft>
              <a:spcPct val="35000"/>
            </a:spcAft>
            <a:buNone/>
          </a:pPr>
          <a:r>
            <a:rPr lang="en-US" sz="5900" kern="1200" dirty="0"/>
            <a:t>1</a:t>
          </a:r>
        </a:p>
      </dsp:txBody>
      <dsp:txXfrm>
        <a:off x="6003" y="3157255"/>
        <a:ext cx="1826013" cy="832297"/>
      </dsp:txXfrm>
    </dsp:sp>
    <dsp:sp modelId="{B562634E-C76F-4347-819B-1B3EEAE1C3F5}">
      <dsp:nvSpPr>
        <dsp:cNvPr id="0" name=""/>
        <dsp:cNvSpPr/>
      </dsp:nvSpPr>
      <dsp:spPr>
        <a:xfrm>
          <a:off x="1905367" y="3289457"/>
          <a:ext cx="907528" cy="90752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9995E-9435-4FD2-8A32-076F6BB90E3E}">
      <dsp:nvSpPr>
        <dsp:cNvPr id="0" name=""/>
        <dsp:cNvSpPr/>
      </dsp:nvSpPr>
      <dsp:spPr>
        <a:xfrm>
          <a:off x="3037731" y="1221680"/>
          <a:ext cx="2592939" cy="193557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Font typeface="Wingdings" panose="05000000000000000000" pitchFamily="2" charset="2"/>
            <a:buChar char="q"/>
          </a:pPr>
          <a:r>
            <a:rPr kumimoji="0" lang="en-US" sz="1300" b="1" i="0" u="none" strike="noStrike" kern="1200" cap="none" spc="0" normalizeH="0" baseline="0" noProof="0" dirty="0">
              <a:ln>
                <a:noFill/>
              </a:ln>
              <a:solidFill>
                <a:srgbClr val="FF0000"/>
              </a:solidFill>
              <a:effectLst/>
              <a:uLnTx/>
              <a:uFillTx/>
              <a:latin typeface="Avenir Next LT Pro"/>
              <a:ea typeface="+mn-ea"/>
              <a:cs typeface="+mn-cs"/>
            </a:rPr>
            <a:t>This technology enables real-time media communication between current browsers, such as speech, video, and other data streams</a:t>
          </a:r>
          <a:endParaRPr lang="en-US" sz="1300" kern="1200" dirty="0"/>
        </a:p>
      </dsp:txBody>
      <dsp:txXfrm>
        <a:off x="3083084" y="1267033"/>
        <a:ext cx="2502233" cy="1890221"/>
      </dsp:txXfrm>
    </dsp:sp>
    <dsp:sp modelId="{D43051E4-DFE5-4FB9-B462-7D4DB464DF4F}">
      <dsp:nvSpPr>
        <dsp:cNvPr id="0" name=""/>
        <dsp:cNvSpPr/>
      </dsp:nvSpPr>
      <dsp:spPr>
        <a:xfrm>
          <a:off x="3037731" y="3157255"/>
          <a:ext cx="2592939" cy="8322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0" rIns="74930" bIns="0" numCol="1" spcCol="1270" anchor="ctr" anchorCtr="0">
          <a:noAutofit/>
        </a:bodyPr>
        <a:lstStyle/>
        <a:p>
          <a:pPr marL="0" lvl="0" indent="0" algn="l" defTabSz="2622550">
            <a:lnSpc>
              <a:spcPct val="90000"/>
            </a:lnSpc>
            <a:spcBef>
              <a:spcPct val="0"/>
            </a:spcBef>
            <a:spcAft>
              <a:spcPct val="35000"/>
            </a:spcAft>
            <a:buNone/>
          </a:pPr>
          <a:r>
            <a:rPr lang="en-US" sz="5900" kern="1200" dirty="0"/>
            <a:t>2</a:t>
          </a:r>
        </a:p>
      </dsp:txBody>
      <dsp:txXfrm>
        <a:off x="3037731" y="3157255"/>
        <a:ext cx="1826013" cy="832297"/>
      </dsp:txXfrm>
    </dsp:sp>
    <dsp:sp modelId="{824497D3-B2A1-4EDB-A426-E3CDF0249B0F}">
      <dsp:nvSpPr>
        <dsp:cNvPr id="0" name=""/>
        <dsp:cNvSpPr/>
      </dsp:nvSpPr>
      <dsp:spPr>
        <a:xfrm>
          <a:off x="4937095" y="3289457"/>
          <a:ext cx="907528" cy="90752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C816A-B174-4B69-8558-A5468B3640E1}">
      <dsp:nvSpPr>
        <dsp:cNvPr id="0" name=""/>
        <dsp:cNvSpPr/>
      </dsp:nvSpPr>
      <dsp:spPr>
        <a:xfrm>
          <a:off x="6069458" y="1221680"/>
          <a:ext cx="2592939" cy="1935574"/>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lrTx/>
            <a:buSzTx/>
            <a:buFont typeface="Wingdings" panose="05000000000000000000" pitchFamily="2" charset="2"/>
            <a:buChar char="q"/>
          </a:pPr>
          <a:r>
            <a:rPr kumimoji="0" lang="en-US" sz="1300" b="1" i="0" u="none" strike="noStrike" kern="1200" cap="none" spc="0" normalizeH="0" baseline="0" noProof="0" dirty="0">
              <a:ln>
                <a:noFill/>
              </a:ln>
              <a:solidFill>
                <a:srgbClr val="FF0000"/>
              </a:solidFill>
              <a:effectLst/>
              <a:uLnTx/>
              <a:uFillTx/>
              <a:latin typeface="Avenir Next LT Pro"/>
              <a:ea typeface="+mn-ea"/>
              <a:cs typeface="+mn-cs"/>
            </a:rPr>
            <a:t>WEBRTC is being developed and standardized by the World Wide Web Consortium (W3C) and the Internet Engineering Task Force (IETF), in collaboration with industry heavyweights such as Google and Apple. It is open source and free to use, and its purpose is ,</a:t>
          </a:r>
          <a:endParaRPr lang="en-US" sz="1300" kern="1200" dirty="0"/>
        </a:p>
      </dsp:txBody>
      <dsp:txXfrm>
        <a:off x="6114811" y="1267033"/>
        <a:ext cx="2502233" cy="1890221"/>
      </dsp:txXfrm>
    </dsp:sp>
    <dsp:sp modelId="{A901D085-6B86-4622-8FE4-CAFAB9E638DB}">
      <dsp:nvSpPr>
        <dsp:cNvPr id="0" name=""/>
        <dsp:cNvSpPr/>
      </dsp:nvSpPr>
      <dsp:spPr>
        <a:xfrm>
          <a:off x="6069458" y="3157255"/>
          <a:ext cx="2592939" cy="8322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0" rIns="74930" bIns="0" numCol="1" spcCol="1270" anchor="ctr" anchorCtr="0">
          <a:noAutofit/>
        </a:bodyPr>
        <a:lstStyle/>
        <a:p>
          <a:pPr marL="0" lvl="0" indent="0" algn="l" defTabSz="2622550">
            <a:lnSpc>
              <a:spcPct val="90000"/>
            </a:lnSpc>
            <a:spcBef>
              <a:spcPct val="0"/>
            </a:spcBef>
            <a:spcAft>
              <a:spcPct val="35000"/>
            </a:spcAft>
            <a:buNone/>
          </a:pPr>
          <a:r>
            <a:rPr lang="en-US" sz="5900" kern="1200" dirty="0"/>
            <a:t>3</a:t>
          </a:r>
        </a:p>
      </dsp:txBody>
      <dsp:txXfrm>
        <a:off x="6069458" y="3157255"/>
        <a:ext cx="1826013" cy="832297"/>
      </dsp:txXfrm>
    </dsp:sp>
    <dsp:sp modelId="{042B8E6B-E7F9-4084-A890-83F64090F293}">
      <dsp:nvSpPr>
        <dsp:cNvPr id="0" name=""/>
        <dsp:cNvSpPr/>
      </dsp:nvSpPr>
      <dsp:spPr>
        <a:xfrm>
          <a:off x="7968822" y="3289457"/>
          <a:ext cx="907528" cy="90752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1000" r="-21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A44D2-AE7C-4ECE-ABEB-9EF34B9C692F}">
      <dsp:nvSpPr>
        <dsp:cNvPr id="0" name=""/>
        <dsp:cNvSpPr/>
      </dsp:nvSpPr>
      <dsp:spPr>
        <a:xfrm rot="5400000">
          <a:off x="445009" y="1583167"/>
          <a:ext cx="1400175" cy="1594049"/>
        </a:xfrm>
        <a:prstGeom prst="bentUpArrow">
          <a:avLst>
            <a:gd name="adj1" fmla="val 32840"/>
            <a:gd name="adj2" fmla="val 25000"/>
            <a:gd name="adj3" fmla="val 3578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DB472-6F98-4B35-9FA0-C15AA080AF11}">
      <dsp:nvSpPr>
        <dsp:cNvPr id="0" name=""/>
        <dsp:cNvSpPr/>
      </dsp:nvSpPr>
      <dsp:spPr>
        <a:xfrm>
          <a:off x="74048" y="31045"/>
          <a:ext cx="2357070" cy="1649872"/>
        </a:xfrm>
        <a:prstGeom prst="roundRect">
          <a:avLst>
            <a:gd name="adj" fmla="val 1667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en-US" sz="1200" b="1" i="0" u="none" strike="noStrike" kern="1200" cap="none" spc="0" normalizeH="0" baseline="0" noProof="0" dirty="0">
              <a:ln>
                <a:noFill/>
              </a:ln>
              <a:solidFill>
                <a:schemeClr val="bg1"/>
              </a:solidFill>
              <a:effectLst/>
              <a:uLnTx/>
              <a:uFillTx/>
            </a:rPr>
            <a:t>Google Duo video calls are in 720p HD video. It is optimized for low-bandwidth mobile networks through WebRTC and uses QUIC over UDP.</a:t>
          </a:r>
          <a:endParaRPr lang="en-US" sz="1200" b="1" kern="1200" dirty="0">
            <a:solidFill>
              <a:schemeClr val="bg1"/>
            </a:solidFill>
          </a:endParaRPr>
        </a:p>
      </dsp:txBody>
      <dsp:txXfrm>
        <a:off x="154603" y="111600"/>
        <a:ext cx="2195960" cy="1488762"/>
      </dsp:txXfrm>
    </dsp:sp>
    <dsp:sp modelId="{56D43112-31B4-425F-B7D1-712B744374AD}">
      <dsp:nvSpPr>
        <dsp:cNvPr id="0" name=""/>
        <dsp:cNvSpPr/>
      </dsp:nvSpPr>
      <dsp:spPr>
        <a:xfrm>
          <a:off x="2431119" y="188398"/>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en-US" sz="900" kern="1200" dirty="0">
            <a:solidFill>
              <a:schemeClr val="bg1">
                <a:lumMod val="75000"/>
                <a:lumOff val="25000"/>
              </a:schemeClr>
            </a:solidFill>
          </a:endParaRPr>
        </a:p>
      </dsp:txBody>
      <dsp:txXfrm>
        <a:off x="2431119" y="188398"/>
        <a:ext cx="1714308" cy="1333500"/>
      </dsp:txXfrm>
    </dsp:sp>
    <dsp:sp modelId="{92BC8594-B60A-4A8C-A986-E498BEEAD2AD}">
      <dsp:nvSpPr>
        <dsp:cNvPr id="0" name=""/>
        <dsp:cNvSpPr/>
      </dsp:nvSpPr>
      <dsp:spPr>
        <a:xfrm rot="5400000">
          <a:off x="2399271" y="3436519"/>
          <a:ext cx="1400175" cy="1594049"/>
        </a:xfrm>
        <a:prstGeom prst="bentUpArrow">
          <a:avLst>
            <a:gd name="adj1" fmla="val 32840"/>
            <a:gd name="adj2" fmla="val 25000"/>
            <a:gd name="adj3" fmla="val 3578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BFFF0D-6153-4C4F-B203-693B3B57A8A5}">
      <dsp:nvSpPr>
        <dsp:cNvPr id="0" name=""/>
        <dsp:cNvSpPr/>
      </dsp:nvSpPr>
      <dsp:spPr>
        <a:xfrm>
          <a:off x="2028310" y="1884397"/>
          <a:ext cx="2357070" cy="1649872"/>
        </a:xfrm>
        <a:prstGeom prst="roundRect">
          <a:avLst>
            <a:gd name="adj" fmla="val 1667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en-US" sz="1200" b="1" i="0" u="none" strike="noStrike" kern="1200" cap="none" spc="0" normalizeH="0" baseline="0" noProof="0" dirty="0">
              <a:ln>
                <a:noFill/>
              </a:ln>
              <a:solidFill>
                <a:schemeClr val="bg1"/>
              </a:solidFill>
              <a:effectLst/>
              <a:uLnTx/>
              <a:uFillTx/>
            </a:rPr>
            <a:t>Google Duo use of WebRTC has led to peer-to-peer connectivity and end-to-end encryption, making it secure and reliable.</a:t>
          </a:r>
          <a:endParaRPr lang="en-US" sz="1200" b="1" kern="1200" dirty="0">
            <a:solidFill>
              <a:schemeClr val="bg1"/>
            </a:solidFill>
          </a:endParaRPr>
        </a:p>
      </dsp:txBody>
      <dsp:txXfrm>
        <a:off x="2108865" y="1964952"/>
        <a:ext cx="2195960" cy="1488762"/>
      </dsp:txXfrm>
    </dsp:sp>
    <dsp:sp modelId="{4E581BF6-C9A8-4AA3-A180-367C4B328DC7}">
      <dsp:nvSpPr>
        <dsp:cNvPr id="0" name=""/>
        <dsp:cNvSpPr/>
      </dsp:nvSpPr>
      <dsp:spPr>
        <a:xfrm>
          <a:off x="4385381" y="2041750"/>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en-US" sz="900" kern="1200" dirty="0">
            <a:solidFill>
              <a:schemeClr val="bg1">
                <a:lumMod val="75000"/>
                <a:lumOff val="25000"/>
              </a:schemeClr>
            </a:solidFill>
          </a:endParaRPr>
        </a:p>
      </dsp:txBody>
      <dsp:txXfrm>
        <a:off x="4385381" y="2041750"/>
        <a:ext cx="1714308" cy="1333500"/>
      </dsp:txXfrm>
    </dsp:sp>
    <dsp:sp modelId="{0889CA0D-E1E0-415B-9FF8-5F1A728C2B3F}">
      <dsp:nvSpPr>
        <dsp:cNvPr id="0" name=""/>
        <dsp:cNvSpPr/>
      </dsp:nvSpPr>
      <dsp:spPr>
        <a:xfrm>
          <a:off x="3982572" y="3737748"/>
          <a:ext cx="2357070" cy="1649872"/>
        </a:xfrm>
        <a:prstGeom prst="roundRect">
          <a:avLst>
            <a:gd name="adj" fmla="val 1667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There are three main parts to real-time communication: signaling, media, and data.</a:t>
          </a:r>
        </a:p>
        <a:p>
          <a:pPr marL="0" lvl="0" indent="0" algn="ctr" defTabSz="533400">
            <a:lnSpc>
              <a:spcPct val="90000"/>
            </a:lnSpc>
            <a:spcBef>
              <a:spcPct val="0"/>
            </a:spcBef>
            <a:spcAft>
              <a:spcPct val="35000"/>
            </a:spcAft>
            <a:buNone/>
          </a:pPr>
          <a:r>
            <a:rPr lang="en-US" sz="1200" b="1" i="0" kern="1200" dirty="0">
              <a:solidFill>
                <a:schemeClr val="bg1"/>
              </a:solidFill>
            </a:rPr>
            <a:t>All these processes are handled by three groups of WEBRTC APIs: </a:t>
          </a:r>
          <a:r>
            <a:rPr lang="en-US" sz="1200" b="1" i="0" kern="1200" dirty="0" err="1">
              <a:solidFill>
                <a:schemeClr val="bg1"/>
              </a:solidFill>
            </a:rPr>
            <a:t>getUserMedia</a:t>
          </a:r>
          <a:r>
            <a:rPr lang="en-US" sz="1200" b="1" i="0" kern="1200" dirty="0">
              <a:solidFill>
                <a:schemeClr val="bg1"/>
              </a:solidFill>
            </a:rPr>
            <a:t>, Peer Connection, Data Channel</a:t>
          </a:r>
          <a:endParaRPr lang="en-US" sz="1200" b="1" kern="1200" dirty="0">
            <a:solidFill>
              <a:schemeClr val="bg1"/>
            </a:solidFill>
          </a:endParaRPr>
        </a:p>
      </dsp:txBody>
      <dsp:txXfrm>
        <a:off x="4063127" y="3818303"/>
        <a:ext cx="2195960" cy="1488762"/>
      </dsp:txXfrm>
    </dsp:sp>
    <dsp:sp modelId="{850621AC-F78E-4430-A258-9F2E33D27197}">
      <dsp:nvSpPr>
        <dsp:cNvPr id="0" name=""/>
        <dsp:cNvSpPr/>
      </dsp:nvSpPr>
      <dsp:spPr>
        <a:xfrm>
          <a:off x="6339643" y="3895101"/>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solidFill>
              <a:schemeClr val="bg1">
                <a:lumMod val="75000"/>
                <a:lumOff val="25000"/>
              </a:schemeClr>
            </a:solidFill>
          </a:endParaRPr>
        </a:p>
      </dsp:txBody>
      <dsp:txXfrm>
        <a:off x="6339643" y="3895101"/>
        <a:ext cx="1714308" cy="1333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0A57A-006E-4D8F-8964-AF49EEDD11E5}">
      <dsp:nvSpPr>
        <dsp:cNvPr id="0" name=""/>
        <dsp:cNvSpPr/>
      </dsp:nvSpPr>
      <dsp:spPr>
        <a:xfrm>
          <a:off x="26405" y="2548"/>
          <a:ext cx="2624017" cy="157441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According to mobile application specialists, it is a free and open project supported by Google, Mozilla and Opera and others. </a:t>
          </a:r>
          <a:endParaRPr lang="en-US" sz="1400" kern="1200" dirty="0"/>
        </a:p>
      </dsp:txBody>
      <dsp:txXfrm>
        <a:off x="26405" y="2548"/>
        <a:ext cx="2624017" cy="1574410"/>
      </dsp:txXfrm>
    </dsp:sp>
    <dsp:sp modelId="{E193BC45-E3A8-42AC-9BD4-5C73A0E3DFF8}">
      <dsp:nvSpPr>
        <dsp:cNvPr id="0" name=""/>
        <dsp:cNvSpPr/>
      </dsp:nvSpPr>
      <dsp:spPr>
        <a:xfrm>
          <a:off x="2912824" y="2548"/>
          <a:ext cx="2624017" cy="157441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It provides browsers, mobile apps with Real-Time Communications (RTC) capabilities through simple APIs. </a:t>
          </a:r>
          <a:endParaRPr lang="en-US" sz="1400" kern="1200"/>
        </a:p>
      </dsp:txBody>
      <dsp:txXfrm>
        <a:off x="2912824" y="2548"/>
        <a:ext cx="2624017" cy="1574410"/>
      </dsp:txXfrm>
    </dsp:sp>
    <dsp:sp modelId="{6780A1C0-67AA-4209-813E-D1FA94AC19A1}">
      <dsp:nvSpPr>
        <dsp:cNvPr id="0" name=""/>
        <dsp:cNvSpPr/>
      </dsp:nvSpPr>
      <dsp:spPr>
        <a:xfrm>
          <a:off x="5799244" y="2548"/>
          <a:ext cx="2624017" cy="157441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It allows you to develop rich and high quality RTC applications for IoT devices which can communicate with RTC applications for mobile and web via a common set of protocols.</a:t>
          </a:r>
          <a:endParaRPr lang="en-US" sz="1400" kern="1200" dirty="0"/>
        </a:p>
      </dsp:txBody>
      <dsp:txXfrm>
        <a:off x="5799244" y="2548"/>
        <a:ext cx="2624017" cy="1574410"/>
      </dsp:txXfrm>
    </dsp:sp>
    <dsp:sp modelId="{4E442656-6EB9-49B7-8420-9A8E2096B0AC}">
      <dsp:nvSpPr>
        <dsp:cNvPr id="0" name=""/>
        <dsp:cNvSpPr/>
      </dsp:nvSpPr>
      <dsp:spPr>
        <a:xfrm>
          <a:off x="1469614" y="1839360"/>
          <a:ext cx="2624017" cy="157441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If one or both parties has some sort of video camera, the call can also involve video. </a:t>
          </a:r>
          <a:endParaRPr lang="en-US" sz="1400" kern="1200"/>
        </a:p>
      </dsp:txBody>
      <dsp:txXfrm>
        <a:off x="1469614" y="1839360"/>
        <a:ext cx="2624017" cy="1574410"/>
      </dsp:txXfrm>
    </dsp:sp>
    <dsp:sp modelId="{2B596EDC-3721-4D8C-8273-3D668396218D}">
      <dsp:nvSpPr>
        <dsp:cNvPr id="0" name=""/>
        <dsp:cNvSpPr/>
      </dsp:nvSpPr>
      <dsp:spPr>
        <a:xfrm>
          <a:off x="4356034" y="1839360"/>
          <a:ext cx="2624017" cy="157441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Furthermore, the JavaScript APIs involved in enabling this peer-to-peer communication are simple enough that you can create a WebRTC client with just five or six lines of JavaScript and HTML.</a:t>
          </a:r>
          <a:endParaRPr lang="en-US" sz="1400" kern="1200" dirty="0"/>
        </a:p>
      </dsp:txBody>
      <dsp:txXfrm>
        <a:off x="4356034" y="1839360"/>
        <a:ext cx="2624017" cy="15744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9DFF6-EA26-45D2-8DAF-D2D39863D372}">
      <dsp:nvSpPr>
        <dsp:cNvPr id="0" name=""/>
        <dsp:cNvSpPr/>
      </dsp:nvSpPr>
      <dsp:spPr>
        <a:xfrm>
          <a:off x="0" y="526"/>
          <a:ext cx="8629258" cy="1231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2D936-E9F0-4661-80A2-4A474B067FED}">
      <dsp:nvSpPr>
        <dsp:cNvPr id="0" name=""/>
        <dsp:cNvSpPr/>
      </dsp:nvSpPr>
      <dsp:spPr>
        <a:xfrm>
          <a:off x="372483" y="277579"/>
          <a:ext cx="677242" cy="67724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7B5C4A-4AC4-4D95-AB3D-9AA0970B0FC3}">
      <dsp:nvSpPr>
        <dsp:cNvPr id="0" name=""/>
        <dsp:cNvSpPr/>
      </dsp:nvSpPr>
      <dsp:spPr>
        <a:xfrm>
          <a:off x="1422208" y="0"/>
          <a:ext cx="7207049" cy="1231349"/>
        </a:xfrm>
        <a:prstGeom prst="rect">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30318" tIns="130318" rIns="130318" bIns="130318" numCol="1" spcCol="1270" anchor="ctr" anchorCtr="0">
          <a:noAutofit/>
        </a:bodyPr>
        <a:lstStyle/>
        <a:p>
          <a:pPr marL="0" lvl="0" indent="0" algn="l" defTabSz="889000">
            <a:lnSpc>
              <a:spcPct val="100000"/>
            </a:lnSpc>
            <a:spcBef>
              <a:spcPct val="0"/>
            </a:spcBef>
            <a:spcAft>
              <a:spcPct val="35000"/>
            </a:spcAft>
            <a:buNone/>
          </a:pPr>
          <a:r>
            <a:rPr lang="en-US" sz="2000" b="1" i="0" kern="1200" baseline="0" dirty="0"/>
            <a:t>WEBRTC uses the protocol called Datagram Transport Layer Security (DTLS) to transfer data in real time. </a:t>
          </a:r>
          <a:endParaRPr lang="en-US" sz="2000" kern="1200" dirty="0"/>
        </a:p>
      </dsp:txBody>
      <dsp:txXfrm>
        <a:off x="1422208" y="0"/>
        <a:ext cx="7207049" cy="1231349"/>
      </dsp:txXfrm>
    </dsp:sp>
    <dsp:sp modelId="{061975F7-6737-4656-9E67-AEA46FA214E4}">
      <dsp:nvSpPr>
        <dsp:cNvPr id="0" name=""/>
        <dsp:cNvSpPr/>
      </dsp:nvSpPr>
      <dsp:spPr>
        <a:xfrm>
          <a:off x="0" y="1539713"/>
          <a:ext cx="8629258" cy="1231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363C6F-06CB-4E0E-BF71-F3A87B00843B}">
      <dsp:nvSpPr>
        <dsp:cNvPr id="0" name=""/>
        <dsp:cNvSpPr/>
      </dsp:nvSpPr>
      <dsp:spPr>
        <a:xfrm>
          <a:off x="372483" y="1816766"/>
          <a:ext cx="677242" cy="67724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DF9076-5249-4F40-93F3-0B9F8E03E105}">
      <dsp:nvSpPr>
        <dsp:cNvPr id="0" name=""/>
        <dsp:cNvSpPr/>
      </dsp:nvSpPr>
      <dsp:spPr>
        <a:xfrm>
          <a:off x="1422208" y="1539713"/>
          <a:ext cx="7207049" cy="1231349"/>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30318" tIns="130318" rIns="130318" bIns="130318" numCol="1" spcCol="1270" anchor="ctr" anchorCtr="0">
          <a:noAutofit/>
        </a:bodyPr>
        <a:lstStyle/>
        <a:p>
          <a:pPr marL="0" lvl="0" indent="0" algn="l" defTabSz="889000">
            <a:lnSpc>
              <a:spcPct val="100000"/>
            </a:lnSpc>
            <a:spcBef>
              <a:spcPct val="0"/>
            </a:spcBef>
            <a:spcAft>
              <a:spcPct val="35000"/>
            </a:spcAft>
            <a:buNone/>
          </a:pPr>
          <a:r>
            <a:rPr lang="en-US" sz="2000" b="1" i="0" kern="1200" baseline="0" dirty="0"/>
            <a:t>Other than that it uses Secure Real-Time Protocol for video and audio data encryption. </a:t>
          </a:r>
          <a:endParaRPr lang="en-US" sz="2000" kern="1200" dirty="0"/>
        </a:p>
      </dsp:txBody>
      <dsp:txXfrm>
        <a:off x="1422208" y="1539713"/>
        <a:ext cx="7207049" cy="1231349"/>
      </dsp:txXfrm>
    </dsp:sp>
    <dsp:sp modelId="{D7672EB9-3755-44C1-A0CA-2E523CE95C83}">
      <dsp:nvSpPr>
        <dsp:cNvPr id="0" name=""/>
        <dsp:cNvSpPr/>
      </dsp:nvSpPr>
      <dsp:spPr>
        <a:xfrm>
          <a:off x="0" y="3078900"/>
          <a:ext cx="8629258" cy="12313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6EEDB-9233-44C3-ADA1-38F6C29FD9CB}">
      <dsp:nvSpPr>
        <dsp:cNvPr id="0" name=""/>
        <dsp:cNvSpPr/>
      </dsp:nvSpPr>
      <dsp:spPr>
        <a:xfrm>
          <a:off x="372483" y="3355953"/>
          <a:ext cx="677242" cy="67724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B64C6-960F-4615-AA41-8E812A54411E}">
      <dsp:nvSpPr>
        <dsp:cNvPr id="0" name=""/>
        <dsp:cNvSpPr/>
      </dsp:nvSpPr>
      <dsp:spPr>
        <a:xfrm>
          <a:off x="1422208" y="3078900"/>
          <a:ext cx="7207049" cy="1231349"/>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130318" tIns="130318" rIns="130318" bIns="130318" numCol="1" spcCol="1270" anchor="ctr" anchorCtr="0">
          <a:noAutofit/>
        </a:bodyPr>
        <a:lstStyle/>
        <a:p>
          <a:pPr marL="0" lvl="0" indent="0" algn="l" defTabSz="889000">
            <a:lnSpc>
              <a:spcPct val="100000"/>
            </a:lnSpc>
            <a:spcBef>
              <a:spcPct val="0"/>
            </a:spcBef>
            <a:spcAft>
              <a:spcPct val="35000"/>
            </a:spcAft>
            <a:buNone/>
          </a:pPr>
          <a:r>
            <a:rPr lang="en-US" sz="2000" b="1" i="0" kern="1200" baseline="0" dirty="0"/>
            <a:t>Hence, eavesdropping, scanning an IP connection by unauthorized people, and information falsification are excluded in the encrypted connection.</a:t>
          </a:r>
          <a:endParaRPr lang="en-US" sz="2000" kern="1200" dirty="0"/>
        </a:p>
      </dsp:txBody>
      <dsp:txXfrm>
        <a:off x="1422208" y="3078900"/>
        <a:ext cx="7207049" cy="12313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5C844-CD22-4078-8EA2-9AA269081D6D}">
      <dsp:nvSpPr>
        <dsp:cNvPr id="0" name=""/>
        <dsp:cNvSpPr/>
      </dsp:nvSpPr>
      <dsp:spPr>
        <a:xfrm>
          <a:off x="3165846" y="1798"/>
          <a:ext cx="3792146" cy="171512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reason for focusing on the security and performance side of the duo app is because this is an app, security and performance can be cited as two things that people often consider when using an app</a:t>
          </a:r>
        </a:p>
      </dsp:txBody>
      <dsp:txXfrm>
        <a:off x="3165846" y="1798"/>
        <a:ext cx="3792146" cy="1715127"/>
      </dsp:txXfrm>
    </dsp:sp>
    <dsp:sp modelId="{114AD608-23D1-41A5-9184-3CB5986588E5}">
      <dsp:nvSpPr>
        <dsp:cNvPr id="0" name=""/>
        <dsp:cNvSpPr/>
      </dsp:nvSpPr>
      <dsp:spPr>
        <a:xfrm>
          <a:off x="1298072" y="1798"/>
          <a:ext cx="1697976" cy="17151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452052F-A2F7-4C43-A5B7-716C043D6E52}">
      <dsp:nvSpPr>
        <dsp:cNvPr id="0" name=""/>
        <dsp:cNvSpPr/>
      </dsp:nvSpPr>
      <dsp:spPr>
        <a:xfrm>
          <a:off x="1298072" y="1999922"/>
          <a:ext cx="3792146" cy="1715127"/>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 the success of an app depends on the number of people who use it.</a:t>
          </a:r>
        </a:p>
        <a:p>
          <a:pPr marL="0" lvl="0" indent="0" algn="ctr" defTabSz="755650">
            <a:lnSpc>
              <a:spcPct val="90000"/>
            </a:lnSpc>
            <a:spcBef>
              <a:spcPct val="0"/>
            </a:spcBef>
            <a:spcAft>
              <a:spcPct val="35000"/>
            </a:spcAft>
            <a:buNone/>
          </a:pPr>
          <a:r>
            <a:rPr lang="en-US" sz="1700" kern="1200" dirty="0"/>
            <a:t>The app will be very successful if used in large quantities.</a:t>
          </a:r>
        </a:p>
      </dsp:txBody>
      <dsp:txXfrm>
        <a:off x="1298072" y="1999922"/>
        <a:ext cx="3792146" cy="1715127"/>
      </dsp:txXfrm>
    </dsp:sp>
    <dsp:sp modelId="{47ADB0CB-8C78-49C7-9FA4-B92643995032}">
      <dsp:nvSpPr>
        <dsp:cNvPr id="0" name=""/>
        <dsp:cNvSpPr/>
      </dsp:nvSpPr>
      <dsp:spPr>
        <a:xfrm>
          <a:off x="5260017" y="1999922"/>
          <a:ext cx="1697976" cy="171512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AA80A43-7867-4226-A877-1E945E653727}">
      <dsp:nvSpPr>
        <dsp:cNvPr id="0" name=""/>
        <dsp:cNvSpPr/>
      </dsp:nvSpPr>
      <dsp:spPr>
        <a:xfrm>
          <a:off x="3165846" y="3998045"/>
          <a:ext cx="3792146" cy="1715127"/>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Therefore, people use the duo app mainly based on the existing features of security and performance.</a:t>
          </a:r>
        </a:p>
        <a:p>
          <a:pPr marL="0" lvl="0" indent="0" algn="ctr" defTabSz="755650">
            <a:lnSpc>
              <a:spcPct val="90000"/>
            </a:lnSpc>
            <a:spcBef>
              <a:spcPct val="0"/>
            </a:spcBef>
            <a:spcAft>
              <a:spcPct val="35000"/>
            </a:spcAft>
            <a:buNone/>
          </a:pPr>
          <a:r>
            <a:rPr lang="en-US" sz="1700" kern="1200" dirty="0"/>
            <a:t>Therefore, it is clear that the duo app has been able to succeed through both these security and performance features.</a:t>
          </a:r>
        </a:p>
      </dsp:txBody>
      <dsp:txXfrm>
        <a:off x="3165846" y="3998045"/>
        <a:ext cx="3792146" cy="1715127"/>
      </dsp:txXfrm>
    </dsp:sp>
    <dsp:sp modelId="{DD29E2F6-B9D2-47BF-9E5F-DFC4BDE264BD}">
      <dsp:nvSpPr>
        <dsp:cNvPr id="0" name=""/>
        <dsp:cNvSpPr/>
      </dsp:nvSpPr>
      <dsp:spPr>
        <a:xfrm>
          <a:off x="1298072" y="3998045"/>
          <a:ext cx="1697976" cy="171512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0" r="-20000"/>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FCA58-CCAC-4C4B-9EB2-137A9051FD44}">
      <dsp:nvSpPr>
        <dsp:cNvPr id="0" name=""/>
        <dsp:cNvSpPr/>
      </dsp:nvSpPr>
      <dsp:spPr>
        <a:xfrm>
          <a:off x="1928" y="1199059"/>
          <a:ext cx="2849573" cy="196335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BB85C-5A2A-4958-B8A3-9795DB3FC3B6}">
      <dsp:nvSpPr>
        <dsp:cNvPr id="0" name=""/>
        <dsp:cNvSpPr/>
      </dsp:nvSpPr>
      <dsp:spPr>
        <a:xfrm>
          <a:off x="1928" y="3162415"/>
          <a:ext cx="2849573" cy="105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Reliability  </a:t>
          </a:r>
        </a:p>
        <a:p>
          <a:pPr marL="0" lvl="0" indent="0" algn="just" defTabSz="622300">
            <a:lnSpc>
              <a:spcPct val="90000"/>
            </a:lnSpc>
            <a:spcBef>
              <a:spcPct val="0"/>
            </a:spcBef>
            <a:spcAft>
              <a:spcPct val="35000"/>
            </a:spcAft>
            <a:buNone/>
          </a:pPr>
          <a:r>
            <a:rPr lang="en-US" sz="1400" b="1" kern="1200" dirty="0"/>
            <a:t>When you make a call on Duo, the audio and video is encrypted end-to-end and not stored on Google servers. Messages sent on Duo are stored encrypted on Google servers.</a:t>
          </a:r>
        </a:p>
        <a:p>
          <a:pPr marL="0" lvl="0" indent="0" algn="just" defTabSz="622300">
            <a:lnSpc>
              <a:spcPct val="90000"/>
            </a:lnSpc>
            <a:spcBef>
              <a:spcPct val="0"/>
            </a:spcBef>
            <a:spcAft>
              <a:spcPct val="35000"/>
            </a:spcAft>
            <a:buNone/>
          </a:pPr>
          <a:r>
            <a:rPr lang="en-US" sz="1400" b="1" kern="1200" dirty="0"/>
            <a:t>The reliability attribute is an attribute that goes with the security attribute so the security in the duo app is very high and the reliability is also very high. Therefore, reliability can be pointed out as another important quality attribute in the duo app.</a:t>
          </a:r>
        </a:p>
      </dsp:txBody>
      <dsp:txXfrm>
        <a:off x="1928" y="3162415"/>
        <a:ext cx="2849573" cy="1057191"/>
      </dsp:txXfrm>
    </dsp:sp>
    <dsp:sp modelId="{1582D124-81F2-4D06-BB6B-17D903F20DB1}">
      <dsp:nvSpPr>
        <dsp:cNvPr id="0" name=""/>
        <dsp:cNvSpPr/>
      </dsp:nvSpPr>
      <dsp:spPr>
        <a:xfrm>
          <a:off x="3136578" y="1221088"/>
          <a:ext cx="2849573" cy="196335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BFCF7-1E02-46BA-B779-718CAAD7BE30}">
      <dsp:nvSpPr>
        <dsp:cNvPr id="0" name=""/>
        <dsp:cNvSpPr/>
      </dsp:nvSpPr>
      <dsp:spPr>
        <a:xfrm>
          <a:off x="3136578" y="3162415"/>
          <a:ext cx="2849573" cy="105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Accessibility </a:t>
          </a:r>
        </a:p>
        <a:p>
          <a:pPr marL="0" lvl="0" indent="0" algn="just" defTabSz="622300">
            <a:lnSpc>
              <a:spcPct val="90000"/>
            </a:lnSpc>
            <a:spcBef>
              <a:spcPct val="0"/>
            </a:spcBef>
            <a:spcAft>
              <a:spcPct val="35000"/>
            </a:spcAft>
            <a:buNone/>
          </a:pPr>
          <a:r>
            <a:rPr lang="en-US" sz="1400" b="1" kern="1200" dirty="0"/>
            <a:t> creating an easy-to-use experience for everybody. At Duo, our goal is to build usable security for everyone and that means having empathy for all of our diverse end users. We have focused primarily on the end user experience; the parts of Duo’s software that are seen by the most people. The Duo Prompt has seen the most improvement as we work to make it WCAG 2.0 AA-level accessible. The Duo Mobile application has also undergone accessibility audits and improvements.</a:t>
          </a:r>
        </a:p>
      </dsp:txBody>
      <dsp:txXfrm>
        <a:off x="3136578" y="3162415"/>
        <a:ext cx="2849573" cy="10571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15616-39E9-47F8-892D-9F66E3FDEC26}"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245A2-914D-423E-808A-037B1934D7CD}" type="slidenum">
              <a:rPr lang="en-US" smtClean="0"/>
              <a:t>‹#›</a:t>
            </a:fld>
            <a:endParaRPr lang="en-US"/>
          </a:p>
        </p:txBody>
      </p:sp>
    </p:spTree>
    <p:extLst>
      <p:ext uri="{BB962C8B-B14F-4D97-AF65-F5344CB8AC3E}">
        <p14:creationId xmlns:p14="http://schemas.microsoft.com/office/powerpoint/2010/main" val="3692244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other quality attributes ware affected in Google DUO.</a:t>
            </a:r>
          </a:p>
          <a:p>
            <a:endParaRPr lang="en-US" dirty="0"/>
          </a:p>
          <a:p>
            <a:r>
              <a:rPr lang="en-US" dirty="0"/>
              <a:t>First one, Reliability. </a:t>
            </a:r>
          </a:p>
          <a:p>
            <a:r>
              <a:rPr lang="en-US" dirty="0"/>
              <a:t>When we make a call in Google Duo the audio and video data that transfers in google servers are always end-to-end encrypted. Messages saved on their servers are also encrypted. That means reliability and security of user's data on Google DUO is very high. It is very important attribute that should have in every platforms.</a:t>
            </a:r>
          </a:p>
          <a:p>
            <a:endParaRPr lang="en-US" dirty="0"/>
          </a:p>
          <a:p>
            <a:r>
              <a:rPr lang="en-US" dirty="0"/>
              <a:t>Next one Accessibility,</a:t>
            </a:r>
          </a:p>
          <a:p>
            <a:r>
              <a:rPr lang="en-US" dirty="0"/>
              <a:t>At DUO, their goal is to build usable security for everyone. That means having empathy for all of end users. UI/UX is the best part of the application that seen by many users. The Google DUO application has developed following Web Content Accessibility Guidelines (WCAG) 2.0 mid range level. The mobile application of DUO is also has undergone accessibility audits and improvements.</a:t>
            </a:r>
          </a:p>
        </p:txBody>
      </p:sp>
      <p:sp>
        <p:nvSpPr>
          <p:cNvPr id="4" name="Slide Number Placeholder 3"/>
          <p:cNvSpPr>
            <a:spLocks noGrp="1"/>
          </p:cNvSpPr>
          <p:nvPr>
            <p:ph type="sldNum" sz="quarter" idx="5"/>
          </p:nvPr>
        </p:nvSpPr>
        <p:spPr/>
        <p:txBody>
          <a:bodyPr/>
          <a:lstStyle/>
          <a:p>
            <a:fld id="{847245A2-914D-423E-808A-037B1934D7CD}" type="slidenum">
              <a:rPr lang="en-US" smtClean="0"/>
              <a:t>14</a:t>
            </a:fld>
            <a:endParaRPr lang="en-US"/>
          </a:p>
        </p:txBody>
      </p:sp>
    </p:spTree>
    <p:extLst>
      <p:ext uri="{BB962C8B-B14F-4D97-AF65-F5344CB8AC3E}">
        <p14:creationId xmlns:p14="http://schemas.microsoft.com/office/powerpoint/2010/main" val="24664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Google DUO with other video calling apps.</a:t>
            </a:r>
          </a:p>
          <a:p>
            <a:endParaRPr lang="en-US" dirty="0"/>
          </a:p>
          <a:p>
            <a:r>
              <a:rPr lang="en-US" dirty="0"/>
              <a:t>Messaging and video calling apps are famous these days. According to many surveys, Google DUO gets the third place. One of the main disadvantages of comparing DUO with other video calling platforms is DUO doesn't support chat feature. But most of other applications support this feature. It doesn't mean that DUO is a bad platform. </a:t>
            </a:r>
          </a:p>
          <a:p>
            <a:r>
              <a:rPr lang="en-US" dirty="0"/>
              <a:t>The google DUO has good features as we discussed so far.</a:t>
            </a:r>
          </a:p>
        </p:txBody>
      </p:sp>
      <p:sp>
        <p:nvSpPr>
          <p:cNvPr id="4" name="Slide Number Placeholder 3"/>
          <p:cNvSpPr>
            <a:spLocks noGrp="1"/>
          </p:cNvSpPr>
          <p:nvPr>
            <p:ph type="sldNum" sz="quarter" idx="5"/>
          </p:nvPr>
        </p:nvSpPr>
        <p:spPr/>
        <p:txBody>
          <a:bodyPr/>
          <a:lstStyle/>
          <a:p>
            <a:fld id="{847245A2-914D-423E-808A-037B1934D7CD}" type="slidenum">
              <a:rPr lang="en-US" smtClean="0"/>
              <a:t>15</a:t>
            </a:fld>
            <a:endParaRPr lang="en-US"/>
          </a:p>
        </p:txBody>
      </p:sp>
    </p:spTree>
    <p:extLst>
      <p:ext uri="{BB962C8B-B14F-4D97-AF65-F5344CB8AC3E}">
        <p14:creationId xmlns:p14="http://schemas.microsoft.com/office/powerpoint/2010/main" val="271691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point if you are interested to build a new video calling application like Google DUO it's better to implement this app using WebRTC protocol, designed to process media data transfer</a:t>
            </a:r>
          </a:p>
          <a:p>
            <a:endParaRPr lang="en-US" dirty="0"/>
          </a:p>
        </p:txBody>
      </p:sp>
      <p:sp>
        <p:nvSpPr>
          <p:cNvPr id="4" name="Slide Number Placeholder 3"/>
          <p:cNvSpPr>
            <a:spLocks noGrp="1"/>
          </p:cNvSpPr>
          <p:nvPr>
            <p:ph type="sldNum" sz="quarter" idx="5"/>
          </p:nvPr>
        </p:nvSpPr>
        <p:spPr/>
        <p:txBody>
          <a:bodyPr/>
          <a:lstStyle/>
          <a:p>
            <a:fld id="{847245A2-914D-423E-808A-037B1934D7CD}" type="slidenum">
              <a:rPr lang="en-US" smtClean="0"/>
              <a:t>16</a:t>
            </a:fld>
            <a:endParaRPr lang="en-US"/>
          </a:p>
        </p:txBody>
      </p:sp>
    </p:spTree>
    <p:extLst>
      <p:ext uri="{BB962C8B-B14F-4D97-AF65-F5344CB8AC3E}">
        <p14:creationId xmlns:p14="http://schemas.microsoft.com/office/powerpoint/2010/main" val="3208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references that we used.. </a:t>
            </a:r>
          </a:p>
        </p:txBody>
      </p:sp>
      <p:sp>
        <p:nvSpPr>
          <p:cNvPr id="4" name="Slide Number Placeholder 3"/>
          <p:cNvSpPr>
            <a:spLocks noGrp="1"/>
          </p:cNvSpPr>
          <p:nvPr>
            <p:ph type="sldNum" sz="quarter" idx="5"/>
          </p:nvPr>
        </p:nvSpPr>
        <p:spPr/>
        <p:txBody>
          <a:bodyPr/>
          <a:lstStyle/>
          <a:p>
            <a:fld id="{847245A2-914D-423E-808A-037B1934D7CD}" type="slidenum">
              <a:rPr lang="en-US" smtClean="0"/>
              <a:t>17</a:t>
            </a:fld>
            <a:endParaRPr lang="en-US"/>
          </a:p>
        </p:txBody>
      </p:sp>
    </p:spTree>
    <p:extLst>
      <p:ext uri="{BB962C8B-B14F-4D97-AF65-F5344CB8AC3E}">
        <p14:creationId xmlns:p14="http://schemas.microsoft.com/office/powerpoint/2010/main" val="124104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the end of our presentation.</a:t>
            </a:r>
          </a:p>
          <a:p>
            <a:r>
              <a:rPr lang="en-US" dirty="0"/>
              <a:t>lastly ...thank you for your time and we'd really appreciate it.</a:t>
            </a:r>
          </a:p>
        </p:txBody>
      </p:sp>
      <p:sp>
        <p:nvSpPr>
          <p:cNvPr id="4" name="Slide Number Placeholder 3"/>
          <p:cNvSpPr>
            <a:spLocks noGrp="1"/>
          </p:cNvSpPr>
          <p:nvPr>
            <p:ph type="sldNum" sz="quarter" idx="5"/>
          </p:nvPr>
        </p:nvSpPr>
        <p:spPr/>
        <p:txBody>
          <a:bodyPr/>
          <a:lstStyle/>
          <a:p>
            <a:fld id="{847245A2-914D-423E-808A-037B1934D7CD}" type="slidenum">
              <a:rPr lang="en-US" smtClean="0"/>
              <a:t>19</a:t>
            </a:fld>
            <a:endParaRPr lang="en-US"/>
          </a:p>
        </p:txBody>
      </p:sp>
    </p:spTree>
    <p:extLst>
      <p:ext uri="{BB962C8B-B14F-4D97-AF65-F5344CB8AC3E}">
        <p14:creationId xmlns:p14="http://schemas.microsoft.com/office/powerpoint/2010/main" val="176178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19399B-51F4-4358-8B87-A7CFDD5E50B7}"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173564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19399B-51F4-4358-8B87-A7CFDD5E50B7}"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12097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19399B-51F4-4358-8B87-A7CFDD5E50B7}"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4202697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2227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933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238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826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42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1641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5074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958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19399B-51F4-4358-8B87-A7CFDD5E50B7}"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1301676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9559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9235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275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19399B-51F4-4358-8B87-A7CFDD5E50B7}"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241827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19399B-51F4-4358-8B87-A7CFDD5E50B7}"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246753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19399B-51F4-4358-8B87-A7CFDD5E50B7}" type="datetimeFigureOut">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206969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19399B-51F4-4358-8B87-A7CFDD5E50B7}" type="datetimeFigureOut">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241640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9399B-51F4-4358-8B87-A7CFDD5E50B7}" type="datetimeFigureOut">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169605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19399B-51F4-4358-8B87-A7CFDD5E50B7}"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329217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19399B-51F4-4358-8B87-A7CFDD5E50B7}"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164C0-BC83-400C-811C-E99DD0F9E313}" type="slidenum">
              <a:rPr lang="en-US" smtClean="0"/>
              <a:t>‹#›</a:t>
            </a:fld>
            <a:endParaRPr lang="en-US"/>
          </a:p>
        </p:txBody>
      </p:sp>
    </p:spTree>
    <p:extLst>
      <p:ext uri="{BB962C8B-B14F-4D97-AF65-F5344CB8AC3E}">
        <p14:creationId xmlns:p14="http://schemas.microsoft.com/office/powerpoint/2010/main" val="112445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9399B-51F4-4358-8B87-A7CFDD5E50B7}" type="datetimeFigureOut">
              <a:rPr lang="en-US" smtClean="0"/>
              <a:t>5/24/2022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164C0-BC83-400C-811C-E99DD0F9E313}" type="slidenum">
              <a:rPr lang="en-US" smtClean="0"/>
              <a:t>‹#›</a:t>
            </a:fld>
            <a:endParaRPr lang="en-US"/>
          </a:p>
        </p:txBody>
      </p:sp>
    </p:spTree>
    <p:extLst>
      <p:ext uri="{BB962C8B-B14F-4D97-AF65-F5344CB8AC3E}">
        <p14:creationId xmlns:p14="http://schemas.microsoft.com/office/powerpoint/2010/main" val="1400665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E1DC5-094F-4A7A-B171-EECA54BB09A4}" type="datetimeFigureOut">
              <a:rPr lang="en-US" smtClean="0">
                <a:solidFill>
                  <a:prstClr val="black">
                    <a:tint val="75000"/>
                  </a:prstClr>
                </a:solidFill>
              </a:rPr>
              <a:pPr/>
              <a:t>5/24/2022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2F695-E7AE-414B-82A3-FDD58E0E47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200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3.jpeg"/><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8.png"/><Relationship Id="rId7" Type="http://schemas.openxmlformats.org/officeDocument/2006/relationships/diagramColors" Target="../diagrams/colors7.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1.jfif"/></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png"/><Relationship Id="rId7" Type="http://schemas.openxmlformats.org/officeDocument/2006/relationships/diagramQuickStyle" Target="../diagrams/quickStyle3.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jfif"/><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5.png"/><Relationship Id="rId7" Type="http://schemas.openxmlformats.org/officeDocument/2006/relationships/diagramColors" Target="../diagrams/colors5.xml"/><Relationship Id="rId2" Type="http://schemas.openxmlformats.org/officeDocument/2006/relationships/image" Target="../media/image14.jfif"/><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03381D24-DD62-6FFF-E01B-D7D2556CF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32285" y="1365253"/>
            <a:ext cx="10061275" cy="1700350"/>
          </a:xfrm>
        </p:spPr>
        <p:txBody>
          <a:bodyPr>
            <a:noAutofit/>
          </a:bodyPr>
          <a:lstStyle/>
          <a:p>
            <a:r>
              <a:rPr lang="en-US" sz="4400" b="1" dirty="0">
                <a:solidFill>
                  <a:srgbClr val="7E0266"/>
                </a:solidFill>
                <a:effectLst/>
                <a:latin typeface="Baskerville Old Face" panose="02020602080505020303" pitchFamily="18" charset="0"/>
                <a:ea typeface="Nirmala UI Semilight" panose="020B0402040204020203" pitchFamily="34" charset="0"/>
                <a:cs typeface="Aharoni" panose="02010803020104030203" pitchFamily="2" charset="-79"/>
              </a:rPr>
              <a:t>WEBRTC architecture used by google duo and its Security &amp; Performance</a:t>
            </a:r>
            <a:endParaRPr lang="en-US" sz="4400" dirty="0">
              <a:solidFill>
                <a:srgbClr val="7E0266"/>
              </a:solidFill>
              <a:latin typeface="Baskerville Old Face" panose="02020602080505020303" pitchFamily="18" charset="0"/>
            </a:endParaRPr>
          </a:p>
        </p:txBody>
      </p:sp>
      <p:graphicFrame>
        <p:nvGraphicFramePr>
          <p:cNvPr id="5" name="Table 4"/>
          <p:cNvGraphicFramePr>
            <a:graphicFrameLocks noGrp="1"/>
          </p:cNvGraphicFramePr>
          <p:nvPr/>
        </p:nvGraphicFramePr>
        <p:xfrm>
          <a:off x="6126612" y="4184428"/>
          <a:ext cx="5433391" cy="1543510"/>
        </p:xfrm>
        <a:graphic>
          <a:graphicData uri="http://schemas.openxmlformats.org/drawingml/2006/table">
            <a:tbl>
              <a:tblPr firstRow="1" firstCol="1" bandRow="1">
                <a:tableStyleId>{5940675A-B579-460E-94D1-54222C63F5DA}</a:tableStyleId>
              </a:tblPr>
              <a:tblGrid>
                <a:gridCol w="2232910">
                  <a:extLst>
                    <a:ext uri="{9D8B030D-6E8A-4147-A177-3AD203B41FA5}">
                      <a16:colId xmlns:a16="http://schemas.microsoft.com/office/drawing/2014/main" val="2582641705"/>
                    </a:ext>
                  </a:extLst>
                </a:gridCol>
                <a:gridCol w="3200481">
                  <a:extLst>
                    <a:ext uri="{9D8B030D-6E8A-4147-A177-3AD203B41FA5}">
                      <a16:colId xmlns:a16="http://schemas.microsoft.com/office/drawing/2014/main" val="1931994600"/>
                    </a:ext>
                  </a:extLst>
                </a:gridCol>
              </a:tblGrid>
              <a:tr h="355718">
                <a:tc>
                  <a:txBody>
                    <a:bodyPr/>
                    <a:lstStyle/>
                    <a:p>
                      <a:pPr marL="0" marR="0" algn="ctr">
                        <a:lnSpc>
                          <a:spcPct val="107000"/>
                        </a:lnSpc>
                        <a:spcBef>
                          <a:spcPts val="0"/>
                        </a:spcBef>
                        <a:spcAft>
                          <a:spcPts val="0"/>
                        </a:spcAft>
                      </a:pPr>
                      <a:r>
                        <a:rPr lang="en-US" sz="1800" u="none" dirty="0">
                          <a:effectLst/>
                        </a:rPr>
                        <a:t>Student ID</a:t>
                      </a:r>
                      <a:endParaRPr lang="en-US" sz="18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u="none" dirty="0">
                          <a:effectLst/>
                        </a:rPr>
                        <a:t>Name with initials</a:t>
                      </a:r>
                      <a:endParaRPr lang="en-US" sz="1800" b="1"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1032526"/>
                  </a:ext>
                </a:extLst>
              </a:tr>
              <a:tr h="296948">
                <a:tc>
                  <a:txBody>
                    <a:bodyPr/>
                    <a:lstStyle/>
                    <a:p>
                      <a:pPr marL="0" marR="0">
                        <a:lnSpc>
                          <a:spcPct val="107000"/>
                        </a:lnSpc>
                        <a:spcBef>
                          <a:spcPts val="0"/>
                        </a:spcBef>
                        <a:spcAft>
                          <a:spcPts val="0"/>
                        </a:spcAft>
                      </a:pPr>
                      <a:r>
                        <a:rPr lang="en-US" sz="1400" dirty="0">
                          <a:effectLst/>
                        </a:rPr>
                        <a:t> IT19018560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 Widanapathirana W.P.V.K</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9484681"/>
                  </a:ext>
                </a:extLst>
              </a:tr>
              <a:tr h="296948">
                <a:tc>
                  <a:txBody>
                    <a:bodyPr/>
                    <a:lstStyle/>
                    <a:p>
                      <a:pPr marL="0" marR="0">
                        <a:lnSpc>
                          <a:spcPct val="107000"/>
                        </a:lnSpc>
                        <a:spcBef>
                          <a:spcPts val="0"/>
                        </a:spcBef>
                        <a:spcAft>
                          <a:spcPts val="0"/>
                        </a:spcAft>
                      </a:pPr>
                      <a:r>
                        <a:rPr lang="en-US" sz="1400" dirty="0">
                          <a:effectLst/>
                        </a:rPr>
                        <a:t> IT20115920</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 </a:t>
                      </a:r>
                      <a:r>
                        <a:rPr lang="en-US" sz="1400" dirty="0" err="1">
                          <a:effectLst/>
                        </a:rPr>
                        <a:t>Warnakulasuriya</a:t>
                      </a:r>
                      <a:r>
                        <a:rPr lang="en-US" sz="1400" dirty="0">
                          <a:effectLst/>
                        </a:rPr>
                        <a:t> I.S.G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2791150"/>
                  </a:ext>
                </a:extLst>
              </a:tr>
              <a:tr h="296948">
                <a:tc>
                  <a:txBody>
                    <a:bodyPr/>
                    <a:lstStyle/>
                    <a:p>
                      <a:pPr marL="0" marR="0">
                        <a:lnSpc>
                          <a:spcPct val="107000"/>
                        </a:lnSpc>
                        <a:spcBef>
                          <a:spcPts val="0"/>
                        </a:spcBef>
                        <a:spcAft>
                          <a:spcPts val="0"/>
                        </a:spcAft>
                      </a:pPr>
                      <a:r>
                        <a:rPr lang="en-US" sz="1400" dirty="0">
                          <a:effectLst/>
                        </a:rPr>
                        <a:t> IT20115852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 </a:t>
                      </a:r>
                      <a:r>
                        <a:rPr lang="en-US" sz="1400" dirty="0" err="1">
                          <a:effectLst/>
                        </a:rPr>
                        <a:t>Diwyanjalee</a:t>
                      </a:r>
                      <a:r>
                        <a:rPr lang="en-US" sz="1400" dirty="0">
                          <a:effectLst/>
                        </a:rPr>
                        <a:t> K.V.S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1510031"/>
                  </a:ext>
                </a:extLst>
              </a:tr>
              <a:tr h="296948">
                <a:tc>
                  <a:txBody>
                    <a:bodyPr/>
                    <a:lstStyle/>
                    <a:p>
                      <a:pPr marL="0" marR="0">
                        <a:lnSpc>
                          <a:spcPct val="107000"/>
                        </a:lnSpc>
                        <a:spcBef>
                          <a:spcPts val="0"/>
                        </a:spcBef>
                        <a:spcAft>
                          <a:spcPts val="0"/>
                        </a:spcAft>
                      </a:pPr>
                      <a:r>
                        <a:rPr lang="en-US" sz="1400" dirty="0">
                          <a:effectLst/>
                        </a:rPr>
                        <a:t> IT20097042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 </a:t>
                      </a:r>
                      <a:r>
                        <a:rPr lang="en-US" sz="1400" dirty="0" err="1">
                          <a:effectLst/>
                        </a:rPr>
                        <a:t>Perera</a:t>
                      </a:r>
                      <a:r>
                        <a:rPr lang="en-US" sz="1400" dirty="0">
                          <a:effectLst/>
                        </a:rPr>
                        <a:t> J.S</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591440"/>
                  </a:ext>
                </a:extLst>
              </a:tr>
            </a:tbl>
          </a:graphicData>
        </a:graphic>
      </p:graphicFrame>
      <p:sp>
        <p:nvSpPr>
          <p:cNvPr id="4" name="Rectangle 3"/>
          <p:cNvSpPr/>
          <p:nvPr/>
        </p:nvSpPr>
        <p:spPr>
          <a:xfrm>
            <a:off x="826976" y="4081673"/>
            <a:ext cx="4406990" cy="369332"/>
          </a:xfrm>
          <a:prstGeom prst="rect">
            <a:avLst/>
          </a:prstGeom>
        </p:spPr>
        <p:txBody>
          <a:bodyPr wrap="square">
            <a:spAutoFit/>
          </a:bodyPr>
          <a:lstStyle/>
          <a:p>
            <a:pPr>
              <a:defRPr/>
            </a:pPr>
            <a:r>
              <a:rPr lang="en-US" b="1" dirty="0">
                <a:solidFill>
                  <a:prstClr val="black"/>
                </a:solidFill>
                <a:latin typeface="Avenir Next LT Pro"/>
              </a:rPr>
              <a:t>Group ID    : SE3030-WE-24</a:t>
            </a:r>
            <a:endParaRPr lang="en-US" dirty="0">
              <a:solidFill>
                <a:prstClr val="black"/>
              </a:solidFill>
              <a:latin typeface="Avenir Next LT Pro"/>
            </a:endParaRPr>
          </a:p>
        </p:txBody>
      </p:sp>
      <p:sp>
        <p:nvSpPr>
          <p:cNvPr id="6" name="Rectangle 5"/>
          <p:cNvSpPr/>
          <p:nvPr/>
        </p:nvSpPr>
        <p:spPr>
          <a:xfrm>
            <a:off x="826976" y="4552934"/>
            <a:ext cx="3320954" cy="369332"/>
          </a:xfrm>
          <a:prstGeom prst="rect">
            <a:avLst/>
          </a:prstGeom>
        </p:spPr>
        <p:txBody>
          <a:bodyPr wrap="square">
            <a:spAutoFit/>
          </a:bodyPr>
          <a:lstStyle/>
          <a:p>
            <a:pPr>
              <a:defRPr/>
            </a:pPr>
            <a:r>
              <a:rPr lang="en-US" b="1" dirty="0">
                <a:solidFill>
                  <a:prstClr val="black"/>
                </a:solidFill>
                <a:latin typeface="Avenir Next LT Pro"/>
              </a:rPr>
              <a:t>System	      : Google duo</a:t>
            </a:r>
          </a:p>
        </p:txBody>
      </p:sp>
      <p:sp>
        <p:nvSpPr>
          <p:cNvPr id="7" name="Rectangle 6"/>
          <p:cNvSpPr/>
          <p:nvPr/>
        </p:nvSpPr>
        <p:spPr>
          <a:xfrm>
            <a:off x="826975" y="5024195"/>
            <a:ext cx="4198179" cy="369332"/>
          </a:xfrm>
          <a:prstGeom prst="rect">
            <a:avLst/>
          </a:prstGeom>
        </p:spPr>
        <p:txBody>
          <a:bodyPr wrap="square">
            <a:spAutoFit/>
          </a:bodyPr>
          <a:lstStyle/>
          <a:p>
            <a:pPr>
              <a:defRPr/>
            </a:pPr>
            <a:r>
              <a:rPr lang="en-US" b="1" dirty="0">
                <a:solidFill>
                  <a:prstClr val="black"/>
                </a:solidFill>
                <a:latin typeface="Avenir Next LT Pro"/>
              </a:rPr>
              <a:t>Architecture : WEBRTC Architecture</a:t>
            </a:r>
            <a:endParaRPr lang="en-US" dirty="0">
              <a:solidFill>
                <a:prstClr val="black"/>
              </a:solidFill>
              <a:latin typeface="Avenir Next LT Pro"/>
            </a:endParaRPr>
          </a:p>
        </p:txBody>
      </p:sp>
      <p:sp>
        <p:nvSpPr>
          <p:cNvPr id="8" name="Rectangle 7"/>
          <p:cNvSpPr/>
          <p:nvPr/>
        </p:nvSpPr>
        <p:spPr>
          <a:xfrm>
            <a:off x="4868889" y="3133825"/>
            <a:ext cx="3320954" cy="369332"/>
          </a:xfrm>
          <a:prstGeom prst="rect">
            <a:avLst/>
          </a:prstGeom>
        </p:spPr>
        <p:txBody>
          <a:bodyPr wrap="square">
            <a:spAutoFit/>
          </a:bodyPr>
          <a:lstStyle/>
          <a:p>
            <a:pPr>
              <a:defRPr/>
            </a:pPr>
            <a:r>
              <a:rPr lang="en-US" b="1" dirty="0">
                <a:solidFill>
                  <a:prstClr val="black"/>
                </a:solidFill>
                <a:latin typeface="Avenir Next LT Pro"/>
              </a:rPr>
              <a:t>Date: 2022-05-10</a:t>
            </a: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966" y="106720"/>
            <a:ext cx="1295400" cy="15182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26974" y="5495456"/>
            <a:ext cx="4847685" cy="369332"/>
          </a:xfrm>
          <a:prstGeom prst="rect">
            <a:avLst/>
          </a:prstGeom>
        </p:spPr>
        <p:txBody>
          <a:bodyPr wrap="square">
            <a:spAutoFit/>
          </a:bodyPr>
          <a:lstStyle/>
          <a:p>
            <a:pPr>
              <a:defRPr/>
            </a:pPr>
            <a:r>
              <a:rPr lang="en-US" b="1" dirty="0">
                <a:solidFill>
                  <a:prstClr val="black"/>
                </a:solidFill>
                <a:latin typeface="Avenir Next LT Pro"/>
              </a:rPr>
              <a:t>Key Qualities: Security &amp; Performance</a:t>
            </a:r>
            <a:endParaRPr lang="en-US" dirty="0">
              <a:solidFill>
                <a:prstClr val="black"/>
              </a:solidFill>
              <a:latin typeface="Avenir Next LT Pro"/>
            </a:endParaRPr>
          </a:p>
        </p:txBody>
      </p:sp>
    </p:spTree>
    <p:extLst>
      <p:ext uri="{BB962C8B-B14F-4D97-AF65-F5344CB8AC3E}">
        <p14:creationId xmlns:p14="http://schemas.microsoft.com/office/powerpoint/2010/main" val="25311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2" name="Oval 1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3" name="Oval 1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grpSp>
          <p:nvGrpSpPr>
            <p:cNvPr id="14" name="Group 1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20" name="Rectangle 1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grpSp>
          <p:nvGrpSpPr>
            <p:cNvPr id="15" name="Group 1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8" name="Rectangle 1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16" name="Rectangle 1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22" name="Rectangle 2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pic>
        <p:nvPicPr>
          <p:cNvPr id="5" name="Content Placeholder 4" descr="A person holding a phone&#10;&#10;Description automatically generated with medium confidence">
            <a:extLst>
              <a:ext uri="{FF2B5EF4-FFF2-40B4-BE49-F238E27FC236}">
                <a16:creationId xmlns:a16="http://schemas.microsoft.com/office/drawing/2014/main" id="{C4E8A7D7-3CA4-435D-A1A3-46D55F5615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5899"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4" name="Group 23">
            <a:extLst>
              <a:ext uri="{FF2B5EF4-FFF2-40B4-BE49-F238E27FC236}">
                <a16:creationId xmlns:a16="http://schemas.microsoft.com/office/drawing/2014/main" id="{C646F15D-CA46-4D0D-904E-DC8545D5A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5997" y="-3"/>
            <a:ext cx="7456003" cy="4438653"/>
            <a:chOff x="672000" y="-3"/>
            <a:chExt cx="11520000" cy="6858003"/>
          </a:xfrm>
        </p:grpSpPr>
        <p:grpSp>
          <p:nvGrpSpPr>
            <p:cNvPr id="25" name="Group 24">
              <a:extLst>
                <a:ext uri="{FF2B5EF4-FFF2-40B4-BE49-F238E27FC236}">
                  <a16:creationId xmlns:a16="http://schemas.microsoft.com/office/drawing/2014/main" id="{503BCA03-AE9B-4B3C-B812-CC043CF80B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72000" y="-3"/>
              <a:ext cx="11520000" cy="5760000"/>
              <a:chOff x="5981700" y="-1"/>
              <a:chExt cx="6042660" cy="3021330"/>
            </a:xfrm>
          </p:grpSpPr>
          <p:sp>
            <p:nvSpPr>
              <p:cNvPr id="27" name="Rectangle 26">
                <a:extLst>
                  <a:ext uri="{FF2B5EF4-FFF2-40B4-BE49-F238E27FC236}">
                    <a16:creationId xmlns:a16="http://schemas.microsoft.com/office/drawing/2014/main" id="{61576669-18DE-4796-9B49-DC8686DD6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28" name="Rectangle 27">
                <a:extLst>
                  <a:ext uri="{FF2B5EF4-FFF2-40B4-BE49-F238E27FC236}">
                    <a16:creationId xmlns:a16="http://schemas.microsoft.com/office/drawing/2014/main" id="{B84AC257-6E7D-4B5A-A21A-F23B0A0A5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26" name="Rectangle 25">
              <a:extLst>
                <a:ext uri="{FF2B5EF4-FFF2-40B4-BE49-F238E27FC236}">
                  <a16:creationId xmlns:a16="http://schemas.microsoft.com/office/drawing/2014/main" id="{581F6791-2351-4EAB-BADF-320A1385EE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30" name="Group 29">
            <a:extLst>
              <a:ext uri="{FF2B5EF4-FFF2-40B4-BE49-F238E27FC236}">
                <a16:creationId xmlns:a16="http://schemas.microsoft.com/office/drawing/2014/main" id="{3FB4D0AC-51E2-4F99-99F2-D337951282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885950"/>
            <a:ext cx="6134905" cy="4972049"/>
            <a:chOff x="0" y="521786"/>
            <a:chExt cx="7818119" cy="6336214"/>
          </a:xfrm>
        </p:grpSpPr>
        <p:sp>
          <p:nvSpPr>
            <p:cNvPr id="31" name="Oval 30">
              <a:extLst>
                <a:ext uri="{FF2B5EF4-FFF2-40B4-BE49-F238E27FC236}">
                  <a16:creationId xmlns:a16="http://schemas.microsoft.com/office/drawing/2014/main" id="{B77819A5-5C5A-4820-8992-AA5F775889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32" name="Group 31">
              <a:extLst>
                <a:ext uri="{FF2B5EF4-FFF2-40B4-BE49-F238E27FC236}">
                  <a16:creationId xmlns:a16="http://schemas.microsoft.com/office/drawing/2014/main" id="{30B14AC6-030B-47E0-89BD-3A872D1D09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1" y="2948940"/>
              <a:ext cx="7818118" cy="3909059"/>
              <a:chOff x="0" y="0"/>
              <a:chExt cx="2880000" cy="1440000"/>
            </a:xfrm>
          </p:grpSpPr>
          <p:sp>
            <p:nvSpPr>
              <p:cNvPr id="34" name="Rectangle 33">
                <a:extLst>
                  <a:ext uri="{FF2B5EF4-FFF2-40B4-BE49-F238E27FC236}">
                    <a16:creationId xmlns:a16="http://schemas.microsoft.com/office/drawing/2014/main" id="{34F844A6-8AA7-4FA3-9BCA-E0E6EBE1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35" name="Rectangle 34">
                <a:extLst>
                  <a:ext uri="{FF2B5EF4-FFF2-40B4-BE49-F238E27FC236}">
                    <a16:creationId xmlns:a16="http://schemas.microsoft.com/office/drawing/2014/main" id="{94D45D8C-290F-4894-9EE8-C07D39866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33" name="Rectangle 32">
              <a:extLst>
                <a:ext uri="{FF2B5EF4-FFF2-40B4-BE49-F238E27FC236}">
                  <a16:creationId xmlns:a16="http://schemas.microsoft.com/office/drawing/2014/main" id="{13BBCBF2-3632-47CA-B15C-27619C598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29" name="Horizontal Scroll 28"/>
          <p:cNvSpPr/>
          <p:nvPr/>
        </p:nvSpPr>
        <p:spPr>
          <a:xfrm>
            <a:off x="1692289" y="4829229"/>
            <a:ext cx="2956835" cy="2028769"/>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defRPr/>
            </a:pPr>
            <a:r>
              <a:rPr lang="en-US" sz="1400" b="1" dirty="0">
                <a:solidFill>
                  <a:srgbClr val="FF0000"/>
                </a:solidFill>
              </a:rPr>
              <a:t>Keep calls private with end-to-end encryption</a:t>
            </a:r>
          </a:p>
          <a:p>
            <a:pPr>
              <a:defRPr/>
            </a:pPr>
            <a:r>
              <a:rPr lang="en-US" sz="1400" dirty="0">
                <a:solidFill>
                  <a:prstClr val="black"/>
                </a:solidFill>
              </a:rPr>
              <a:t>Whether it's one-to-one calls, group calls or video messages, your conversations on Duo will always stay private with end-to-end encryption.</a:t>
            </a:r>
          </a:p>
        </p:txBody>
      </p:sp>
      <p:sp>
        <p:nvSpPr>
          <p:cNvPr id="36" name="Horizontal Scroll 35"/>
          <p:cNvSpPr/>
          <p:nvPr/>
        </p:nvSpPr>
        <p:spPr>
          <a:xfrm>
            <a:off x="1931556" y="521586"/>
            <a:ext cx="3389085" cy="2237055"/>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fontAlgn="base">
              <a:defRPr/>
            </a:pPr>
            <a:r>
              <a:rPr lang="en-US" sz="1400" b="1" dirty="0">
                <a:solidFill>
                  <a:srgbClr val="FF0000"/>
                </a:solidFill>
              </a:rPr>
              <a:t>User Interface  </a:t>
            </a:r>
          </a:p>
          <a:p>
            <a:pPr fontAlgn="base">
              <a:defRPr/>
            </a:pPr>
            <a:r>
              <a:rPr lang="en-US" sz="1400" dirty="0">
                <a:solidFill>
                  <a:prstClr val="black"/>
                </a:solidFill>
              </a:rPr>
              <a:t>When launching Google Duo, you are welcomed by the front camera view. Below, you get the contacts list on Duo, and by tapping on them, you get the options for making voice calls, video calls, or recording a video message.  </a:t>
            </a:r>
          </a:p>
        </p:txBody>
      </p:sp>
      <p:sp>
        <p:nvSpPr>
          <p:cNvPr id="37" name="Horizontal Scroll 36"/>
          <p:cNvSpPr/>
          <p:nvPr/>
        </p:nvSpPr>
        <p:spPr>
          <a:xfrm>
            <a:off x="9209371" y="4320000"/>
            <a:ext cx="2657161" cy="2028769"/>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defRPr/>
            </a:pPr>
            <a:r>
              <a:rPr lang="en-US" sz="1400" b="1" dirty="0">
                <a:solidFill>
                  <a:srgbClr val="FF0000"/>
                </a:solidFill>
              </a:rPr>
              <a:t>Capture special moments</a:t>
            </a:r>
          </a:p>
          <a:p>
            <a:pPr>
              <a:defRPr/>
            </a:pPr>
            <a:r>
              <a:rPr lang="en-US" sz="1400" dirty="0">
                <a:solidFill>
                  <a:prstClr val="black"/>
                </a:solidFill>
              </a:rPr>
              <a:t>Take a photo of your video call to capture any moment, and share it automatically with everyone on the call.</a:t>
            </a:r>
          </a:p>
        </p:txBody>
      </p:sp>
      <p:sp>
        <p:nvSpPr>
          <p:cNvPr id="38" name="Horizontal Scroll 37"/>
          <p:cNvSpPr/>
          <p:nvPr/>
        </p:nvSpPr>
        <p:spPr>
          <a:xfrm>
            <a:off x="9108378" y="441192"/>
            <a:ext cx="2835691" cy="2028769"/>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defRPr/>
            </a:pPr>
            <a:r>
              <a:rPr lang="en-US" sz="1400" b="1" dirty="0">
                <a:solidFill>
                  <a:srgbClr val="FF0000"/>
                </a:solidFill>
              </a:rPr>
              <a:t>Send a little love their way</a:t>
            </a:r>
          </a:p>
          <a:p>
            <a:pPr>
              <a:defRPr/>
            </a:pPr>
            <a:r>
              <a:rPr lang="en-US" sz="1400" dirty="0">
                <a:solidFill>
                  <a:prstClr val="black"/>
                </a:solidFill>
              </a:rPr>
              <a:t>Brighten up someone’s day by sending a note, voice or video message with fun effects. Let them know you’re thinking of them, even when they’re far away or can’t pick up.</a:t>
            </a:r>
          </a:p>
        </p:txBody>
      </p:sp>
      <p:sp>
        <p:nvSpPr>
          <p:cNvPr id="39" name="Horizontal Scroll 38"/>
          <p:cNvSpPr/>
          <p:nvPr/>
        </p:nvSpPr>
        <p:spPr>
          <a:xfrm>
            <a:off x="5029108" y="2668417"/>
            <a:ext cx="3631164" cy="2237055"/>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defRPr/>
            </a:pPr>
            <a:r>
              <a:rPr lang="en-US" sz="1400" b="1" dirty="0">
                <a:solidFill>
                  <a:srgbClr val="FF0000"/>
                </a:solidFill>
              </a:rPr>
              <a:t>Easy Accessibility  </a:t>
            </a:r>
          </a:p>
          <a:p>
            <a:pPr fontAlgn="base">
              <a:defRPr/>
            </a:pPr>
            <a:r>
              <a:rPr lang="en-US" sz="1400" dirty="0">
                <a:solidFill>
                  <a:prstClr val="black"/>
                </a:solidFill>
              </a:rPr>
              <a:t>Google Duo are easy to navigate and prove a great performance overall. They use a user’s contacts to make the video calls rather than an email or other type of user account, making it incredibly easy to make a call if the recipient’s phone number is saved into your device. .  </a:t>
            </a:r>
          </a:p>
        </p:txBody>
      </p:sp>
      <p:sp>
        <p:nvSpPr>
          <p:cNvPr id="40" name="TextBox 39"/>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IT20115852</a:t>
            </a:r>
            <a:endParaRPr lang="en-US" dirty="0">
              <a:solidFill>
                <a:prstClr val="black"/>
              </a:solidFill>
            </a:endParaRPr>
          </a:p>
        </p:txBody>
      </p:sp>
    </p:spTree>
    <p:extLst>
      <p:ext uri="{BB962C8B-B14F-4D97-AF65-F5344CB8AC3E}">
        <p14:creationId xmlns:p14="http://schemas.microsoft.com/office/powerpoint/2010/main" val="332235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arn(inVertical)">
                                      <p:cBhvr>
                                        <p:cTn id="13" dur="500"/>
                                        <p:tgtEl>
                                          <p:spTgt spid="3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circle(in)">
                                      <p:cBhvr>
                                        <p:cTn id="16" dur="2000"/>
                                        <p:tgtEl>
                                          <p:spTgt spid="3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P spid="37"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7464614" y="1783959"/>
            <a:ext cx="4087306" cy="2889114"/>
          </a:xfrm>
        </p:spPr>
        <p:txBody>
          <a:bodyPr vert="horz" lIns="91440" tIns="45720" rIns="91440" bIns="45720" rtlCol="0" anchor="b">
            <a:normAutofit/>
          </a:bodyPr>
          <a:lstStyle/>
          <a:p>
            <a:br>
              <a:rPr lang="en-US" sz="5400"/>
            </a:br>
            <a:endParaRPr lang="en-US" sz="5400"/>
          </a:p>
        </p:txBody>
      </p:sp>
      <p:sp>
        <p:nvSpPr>
          <p:cNvPr id="69" name="Freeform: Shape 6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65" name="Picture 64" descr="Person handing over keys">
            <a:extLst>
              <a:ext uri="{FF2B5EF4-FFF2-40B4-BE49-F238E27FC236}">
                <a16:creationId xmlns:a16="http://schemas.microsoft.com/office/drawing/2014/main" id="{61A8B748-AAF5-41FB-7797-B1A2AB602F99}"/>
              </a:ext>
            </a:extLst>
          </p:cNvPr>
          <p:cNvPicPr>
            <a:picLocks noChangeAspect="1"/>
          </p:cNvPicPr>
          <p:nvPr/>
        </p:nvPicPr>
        <p:blipFill rotWithShape="1">
          <a:blip r:embed="rId2"/>
          <a:srcRect l="9634" r="21955" b="-1"/>
          <a:stretch/>
        </p:blipFill>
        <p:spPr>
          <a:xfrm>
            <a:off x="1" y="10"/>
            <a:ext cx="6789218"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0" name="Title 1">
            <a:extLst>
              <a:ext uri="{FF2B5EF4-FFF2-40B4-BE49-F238E27FC236}">
                <a16:creationId xmlns:a16="http://schemas.microsoft.com/office/drawing/2014/main" id="{DB761124-6BF2-41D4-B931-1C374A48FA1A}"/>
              </a:ext>
            </a:extLst>
          </p:cNvPr>
          <p:cNvSpPr txBox="1">
            <a:spLocks/>
          </p:cNvSpPr>
          <p:nvPr/>
        </p:nvSpPr>
        <p:spPr>
          <a:xfrm>
            <a:off x="79779" y="109884"/>
            <a:ext cx="7188050" cy="1147863"/>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lang="en-US" sz="3900" dirty="0">
                <a:solidFill>
                  <a:prstClr val="black"/>
                </a:solidFill>
                <a:latin typeface="Baskerville Old Face" panose="02020602080505020303" pitchFamily="18" charset="0"/>
              </a:rPr>
              <a:t>WHY THE SECURITY &amp; PERFORMANCE ARE KEY TO THE DUO SYSTEM SUCCESS?</a:t>
            </a:r>
            <a:br>
              <a:rPr lang="en-US" sz="2000" dirty="0">
                <a:solidFill>
                  <a:prstClr val="white"/>
                </a:solidFill>
                <a:latin typeface="Calibri" panose="020F0502020204030204"/>
              </a:rPr>
            </a:br>
            <a:endParaRPr lang="en-US" sz="2000" dirty="0">
              <a:solidFill>
                <a:prstClr val="white"/>
              </a:solidFill>
              <a:latin typeface="Calibri" panose="020F0502020204030204"/>
            </a:endParaRPr>
          </a:p>
        </p:txBody>
      </p:sp>
      <p:graphicFrame>
        <p:nvGraphicFramePr>
          <p:cNvPr id="5" name="Diagram 4"/>
          <p:cNvGraphicFramePr/>
          <p:nvPr/>
        </p:nvGraphicFramePr>
        <p:xfrm>
          <a:off x="5012575" y="831274"/>
          <a:ext cx="8256066" cy="5714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white"/>
                </a:solidFill>
              </a:rPr>
              <a:t>IT20097042</a:t>
            </a:r>
            <a:endParaRPr lang="en-US" dirty="0">
              <a:solidFill>
                <a:prstClr val="white"/>
              </a:solidFill>
            </a:endParaRPr>
          </a:p>
        </p:txBody>
      </p:sp>
    </p:spTree>
    <p:extLst>
      <p:ext uri="{BB962C8B-B14F-4D97-AF65-F5344CB8AC3E}">
        <p14:creationId xmlns:p14="http://schemas.microsoft.com/office/powerpoint/2010/main" val="214291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3" presetClass="entr" presetSubtype="16" fill="hold" grpId="0" nodeType="withEffect">
                                  <p:stCondLst>
                                    <p:cond delay="1000"/>
                                  </p:stCondLst>
                                  <p:childTnLst>
                                    <p:set>
                                      <p:cBhvr>
                                        <p:cTn id="9" dur="1" fill="hold">
                                          <p:stCondLst>
                                            <p:cond delay="0"/>
                                          </p:stCondLst>
                                        </p:cTn>
                                        <p:tgtEl>
                                          <p:spTgt spid="30"/>
                                        </p:tgtEl>
                                        <p:attrNameLst>
                                          <p:attrName>style.visibility</p:attrName>
                                        </p:attrNameLst>
                                      </p:cBhvr>
                                      <p:to>
                                        <p:strVal val="visible"/>
                                      </p:to>
                                    </p:set>
                                    <p:animEffect transition="in" filter="plus(in)">
                                      <p:cBhvr>
                                        <p:cTn id="10" dur="2000"/>
                                        <p:tgtEl>
                                          <p:spTgt spid="30"/>
                                        </p:tgtEl>
                                      </p:cBhvr>
                                    </p:animEffect>
                                  </p:childTnLst>
                                </p:cTn>
                              </p:par>
                              <p:par>
                                <p:cTn id="11" presetID="53" presetClass="entr" presetSubtype="16"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7531610" y="365125"/>
            <a:ext cx="3822189" cy="1899912"/>
          </a:xfrm>
        </p:spPr>
        <p:txBody>
          <a:bodyPr vert="horz" lIns="91440" tIns="45720" rIns="91440" bIns="45720" rtlCol="0" anchor="ctr">
            <a:normAutofit/>
          </a:bodyPr>
          <a:lstStyle/>
          <a:p>
            <a:br>
              <a:rPr lang="en-US" sz="4000"/>
            </a:br>
            <a:endParaRPr lang="en-US" sz="4000"/>
          </a:p>
        </p:txBody>
      </p:sp>
      <p:pic>
        <p:nvPicPr>
          <p:cNvPr id="65" name="Picture 64" descr="The plain white staircase on a white wall">
            <a:extLst>
              <a:ext uri="{FF2B5EF4-FFF2-40B4-BE49-F238E27FC236}">
                <a16:creationId xmlns:a16="http://schemas.microsoft.com/office/drawing/2014/main" id="{D03070CD-6964-6D48-D7C2-C01CDB863257}"/>
              </a:ext>
            </a:extLst>
          </p:cNvPr>
          <p:cNvPicPr>
            <a:picLocks noChangeAspect="1"/>
          </p:cNvPicPr>
          <p:nvPr/>
        </p:nvPicPr>
        <p:blipFill rotWithShape="1">
          <a:blip r:embed="rId2"/>
          <a:srcRect l="6172" r="26314" b="-1"/>
          <a:stretch/>
        </p:blipFill>
        <p:spPr>
          <a:xfrm>
            <a:off x="-1" y="10"/>
            <a:ext cx="6936390" cy="6857990"/>
          </a:xfrm>
          <a:prstGeom prst="rect">
            <a:avLst/>
          </a:prstGeom>
        </p:spPr>
      </p:pic>
      <p:sp>
        <p:nvSpPr>
          <p:cNvPr id="29" name="Title 1">
            <a:extLst>
              <a:ext uri="{FF2B5EF4-FFF2-40B4-BE49-F238E27FC236}">
                <a16:creationId xmlns:a16="http://schemas.microsoft.com/office/drawing/2014/main" id="{F54C1E5F-CA6D-4DAE-95F9-EE4EADACD10A}"/>
              </a:ext>
            </a:extLst>
          </p:cNvPr>
          <p:cNvSpPr txBox="1">
            <a:spLocks/>
          </p:cNvSpPr>
          <p:nvPr/>
        </p:nvSpPr>
        <p:spPr>
          <a:xfrm>
            <a:off x="232913" y="365125"/>
            <a:ext cx="6547449" cy="1128508"/>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defRPr/>
            </a:pPr>
            <a:r>
              <a:rPr lang="en-US" sz="2000" dirty="0">
                <a:ln w="0"/>
                <a:solidFill>
                  <a:prstClr val="black"/>
                </a:solidFill>
                <a:effectLst>
                  <a:outerShdw blurRad="38100" dist="19050" dir="2700000" algn="tl" rotWithShape="0">
                    <a:prstClr val="black">
                      <a:alpha val="40000"/>
                    </a:prstClr>
                  </a:outerShdw>
                </a:effectLst>
                <a:latin typeface="Baskerville Old Face" panose="02020602080505020303" pitchFamily="18" charset="0"/>
              </a:rPr>
              <a:t>HOW THE WEBRTC ARCHITECTURE STYLE AND SECURITY, PERFORMANCE HAVE IMPROVED OR WORSENED OVERALL QUALITY OF THE DUO SYSTEM UNDER CONSIDERATION?</a:t>
            </a:r>
          </a:p>
        </p:txBody>
      </p:sp>
      <p:sp>
        <p:nvSpPr>
          <p:cNvPr id="4" name="Round Diagonal Corner Rectangle 3"/>
          <p:cNvSpPr/>
          <p:nvPr/>
        </p:nvSpPr>
        <p:spPr>
          <a:xfrm>
            <a:off x="6936389" y="365126"/>
            <a:ext cx="5252561" cy="6492874"/>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endParaRPr lang="en-US">
              <a:solidFill>
                <a:prstClr val="black"/>
              </a:solidFill>
            </a:endParaRPr>
          </a:p>
        </p:txBody>
      </p:sp>
      <p:sp>
        <p:nvSpPr>
          <p:cNvPr id="3" name="TextBox 2"/>
          <p:cNvSpPr txBox="1"/>
          <p:nvPr/>
        </p:nvSpPr>
        <p:spPr>
          <a:xfrm>
            <a:off x="7182185" y="503148"/>
            <a:ext cx="4776902" cy="6555641"/>
          </a:xfrm>
          <a:prstGeom prst="rect">
            <a:avLst/>
          </a:prstGeom>
          <a:noFill/>
        </p:spPr>
        <p:txBody>
          <a:bodyPr wrap="square" rtlCol="0">
            <a:spAutoFit/>
          </a:bodyPr>
          <a:lstStyle/>
          <a:p>
            <a:pPr marL="285750" indent="-285750" algn="just">
              <a:buFont typeface="Arial" panose="020B0604020202020204" pitchFamily="34" charset="0"/>
              <a:buChar char="•"/>
              <a:defRPr/>
            </a:pPr>
            <a:r>
              <a:rPr lang="en-US" sz="1400" b="1" dirty="0">
                <a:solidFill>
                  <a:prstClr val="black"/>
                </a:solidFill>
              </a:rPr>
              <a:t>Considering the security and performance in a duo app created using the WEBRTC architecture, one can conclude that this architecture and these attributes have made it possible to create a duo app as a successful application.</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There is nothing wrong with these attributes and WEBRTC architecture in the currently built duo app.</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Because the duo app is used for communication, the WEBRTC architecture can be pointed out as the most suitable architecture to use for it.</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Therefore, it is clear that the WEBRTC architecture used here has been a great help in making it a very successful application.</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It is also important to pay attention to the security and performance in the app when creating any application, Therefore, the security of this app is very high, and it is possible to use this app in a way that does not interfere with the personalization of individuals.</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Also, this app has a very high level of performance, so people can easily make video calling and communication through this app.</a:t>
            </a:r>
          </a:p>
          <a:p>
            <a:pPr marL="285750" indent="-285750" algn="just">
              <a:buFont typeface="Arial" panose="020B0604020202020204" pitchFamily="34" charset="0"/>
              <a:buChar char="•"/>
              <a:defRPr/>
            </a:pPr>
            <a:endParaRPr lang="en-US" sz="1400" b="1" dirty="0">
              <a:solidFill>
                <a:prstClr val="black"/>
              </a:solidFill>
            </a:endParaRPr>
          </a:p>
          <a:p>
            <a:pPr marL="285750" indent="-285750" algn="just">
              <a:buFont typeface="Arial" panose="020B0604020202020204" pitchFamily="34" charset="0"/>
              <a:buChar char="•"/>
              <a:defRPr/>
            </a:pPr>
            <a:r>
              <a:rPr lang="en-US" sz="1400" b="1" dirty="0">
                <a:solidFill>
                  <a:prstClr val="black"/>
                </a:solidFill>
              </a:rPr>
              <a:t> Therefore, these two attributes have been considered very well in the creation of this duo app and it has been a great contribution to the success of this app.</a:t>
            </a:r>
          </a:p>
        </p:txBody>
      </p:sp>
      <p:sp>
        <p:nvSpPr>
          <p:cNvPr id="8" name="TextBox 7"/>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IT20097042</a:t>
            </a:r>
            <a:endParaRPr lang="en-US" dirty="0">
              <a:solidFill>
                <a:prstClr val="black"/>
              </a:solidFill>
            </a:endParaRPr>
          </a:p>
        </p:txBody>
      </p:sp>
    </p:spTree>
    <p:extLst>
      <p:ext uri="{BB962C8B-B14F-4D97-AF65-F5344CB8AC3E}">
        <p14:creationId xmlns:p14="http://schemas.microsoft.com/office/powerpoint/2010/main" val="976929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plus(in)">
                                      <p:cBhvr>
                                        <p:cTn id="12" dur="20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6" name="Picture 5" descr="A group of people posing for a photo&#10;&#10;Description automatically generated with medium confidence">
            <a:extLst>
              <a:ext uri="{FF2B5EF4-FFF2-40B4-BE49-F238E27FC236}">
                <a16:creationId xmlns:a16="http://schemas.microsoft.com/office/drawing/2014/main" id="{3CA7AAB9-AF06-5437-A02A-0C22DA8CF068}"/>
              </a:ext>
            </a:extLst>
          </p:cNvPr>
          <p:cNvPicPr>
            <a:picLocks noChangeAspect="1"/>
          </p:cNvPicPr>
          <p:nvPr/>
        </p:nvPicPr>
        <p:blipFill rotWithShape="1">
          <a:blip r:embed="rId2">
            <a:extLst>
              <a:ext uri="{28A0092B-C50C-407E-A947-70E740481C1C}">
                <a14:useLocalDpi xmlns:a14="http://schemas.microsoft.com/office/drawing/2010/main" val="0"/>
              </a:ext>
            </a:extLst>
          </a:blip>
          <a:srcRect r="31630" b="9092"/>
          <a:stretch/>
        </p:blipFill>
        <p:spPr>
          <a:xfrm>
            <a:off x="3523488" y="10"/>
            <a:ext cx="8668512" cy="6857990"/>
          </a:xfrm>
          <a:prstGeom prst="rect">
            <a:avLst/>
          </a:prstGeom>
        </p:spPr>
      </p:pic>
      <p:sp>
        <p:nvSpPr>
          <p:cNvPr id="94" name="Rectangle 9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371094" y="1161288"/>
            <a:ext cx="3438144" cy="1124712"/>
          </a:xfrm>
        </p:spPr>
        <p:txBody>
          <a:bodyPr vert="horz" lIns="91440" tIns="45720" rIns="91440" bIns="45720" rtlCol="0" anchor="b">
            <a:normAutofit/>
          </a:bodyPr>
          <a:lstStyle/>
          <a:p>
            <a:br>
              <a:rPr lang="en-US" sz="2800"/>
            </a:br>
            <a:endParaRPr lang="en-US" sz="2800"/>
          </a:p>
        </p:txBody>
      </p:sp>
      <p:sp>
        <p:nvSpPr>
          <p:cNvPr id="96" name="Rectangle 9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98"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9" name="Title 1">
            <a:extLst>
              <a:ext uri="{FF2B5EF4-FFF2-40B4-BE49-F238E27FC236}">
                <a16:creationId xmlns:a16="http://schemas.microsoft.com/office/drawing/2014/main" id="{F54C1E5F-CA6D-4DAE-95F9-EE4EADACD10A}"/>
              </a:ext>
            </a:extLst>
          </p:cNvPr>
          <p:cNvSpPr txBox="1">
            <a:spLocks/>
          </p:cNvSpPr>
          <p:nvPr/>
        </p:nvSpPr>
        <p:spPr>
          <a:xfrm>
            <a:off x="371094" y="916687"/>
            <a:ext cx="5988177" cy="3207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lang="en-US" sz="2800" dirty="0">
                <a:ln w="0"/>
                <a:solidFill>
                  <a:prstClr val="black"/>
                </a:solidFill>
                <a:effectLst>
                  <a:outerShdw blurRad="38100" dist="19050" dir="2700000" algn="tl" rotWithShape="0">
                    <a:prstClr val="black">
                      <a:alpha val="40000"/>
                    </a:prstClr>
                  </a:outerShdw>
                </a:effectLst>
                <a:latin typeface="Baskerville Old Face" panose="02020602080505020303" pitchFamily="18" charset="0"/>
              </a:rPr>
              <a:t>WHAT HAS BEEN DONE TO IMPROVE THE  SECURITY, PERFORMANCE OF THE DUO SYSTEM</a:t>
            </a:r>
          </a:p>
        </p:txBody>
      </p:sp>
      <p:sp>
        <p:nvSpPr>
          <p:cNvPr id="3" name="Vertical Scroll 2"/>
          <p:cNvSpPr/>
          <p:nvPr/>
        </p:nvSpPr>
        <p:spPr>
          <a:xfrm>
            <a:off x="973455" y="2743200"/>
            <a:ext cx="4237816" cy="4021742"/>
          </a:xfrm>
          <a:prstGeom prst="verticalScroll">
            <a:avLst/>
          </a:prstGeom>
          <a:gradFill flip="none" rotWithShape="1">
            <a:gsLst>
              <a:gs pos="0">
                <a:srgbClr val="B651DF">
                  <a:tint val="66000"/>
                  <a:satMod val="160000"/>
                </a:srgbClr>
              </a:gs>
              <a:gs pos="50000">
                <a:srgbClr val="B651DF">
                  <a:tint val="44500"/>
                  <a:satMod val="160000"/>
                </a:srgbClr>
              </a:gs>
              <a:gs pos="100000">
                <a:srgbClr val="B651DF">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 name="TextBox 3"/>
          <p:cNvSpPr txBox="1"/>
          <p:nvPr/>
        </p:nvSpPr>
        <p:spPr>
          <a:xfrm>
            <a:off x="1813821" y="3293458"/>
            <a:ext cx="2369762" cy="1754326"/>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200" b="1" dirty="0">
                <a:solidFill>
                  <a:prstClr val="black"/>
                </a:solidFill>
              </a:rPr>
              <a:t>it is only available on Android and </a:t>
            </a:r>
            <a:r>
              <a:rPr lang="en-US" sz="1200" b="1" dirty="0" err="1">
                <a:solidFill>
                  <a:prstClr val="black"/>
                </a:solidFill>
              </a:rPr>
              <a:t>iOS</a:t>
            </a:r>
            <a:r>
              <a:rPr lang="en-US" sz="1200" b="1" dirty="0">
                <a:solidFill>
                  <a:prstClr val="black"/>
                </a:solidFill>
              </a:rPr>
              <a:t> devices, so users who want to use it on their computer or Windows phone must find an alternative. Therefore,  improvements in the way that this can be used in computers as well Will be important</a:t>
            </a:r>
          </a:p>
        </p:txBody>
      </p:sp>
      <p:sp>
        <p:nvSpPr>
          <p:cNvPr id="5" name="TextBox 4"/>
          <p:cNvSpPr txBox="1"/>
          <p:nvPr/>
        </p:nvSpPr>
        <p:spPr>
          <a:xfrm>
            <a:off x="1857734" y="5121533"/>
            <a:ext cx="2325849" cy="1384995"/>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200" b="1" dirty="0">
                <a:solidFill>
                  <a:prstClr val="black"/>
                </a:solidFill>
              </a:rPr>
              <a:t>it does not have many features compared to other video calling apps. For example, it does not allow users to share their screens or record video calls. Such performance should be enhanced in this app</a:t>
            </a:r>
          </a:p>
        </p:txBody>
      </p:sp>
      <p:sp>
        <p:nvSpPr>
          <p:cNvPr id="12" name="TextBox 11"/>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IT20097042</a:t>
            </a:r>
            <a:endParaRPr lang="en-US" dirty="0">
              <a:solidFill>
                <a:prstClr val="black"/>
              </a:solidFill>
            </a:endParaRPr>
          </a:p>
        </p:txBody>
      </p:sp>
    </p:spTree>
    <p:extLst>
      <p:ext uri="{BB962C8B-B14F-4D97-AF65-F5344CB8AC3E}">
        <p14:creationId xmlns:p14="http://schemas.microsoft.com/office/powerpoint/2010/main" val="2300999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6" presetClass="entr" presetSubtype="21" fill="hold" grpId="0" nodeType="withEffect">
                                  <p:stCondLst>
                                    <p:cond delay="100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6" presetClass="entr" presetSubtype="16"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6" presetClass="entr" presetSubtype="16" fill="hold" nodeType="withEffect">
                                  <p:stCondLst>
                                    <p:cond delay="10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circle(in)">
                                      <p:cBhvr>
                                        <p:cTn id="19"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59264BFD-360D-430E-B593-7BC0D00FB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nvGrpSpPr>
          <p:cNvPr id="77" name="Group 76">
            <a:extLst>
              <a:ext uri="{FF2B5EF4-FFF2-40B4-BE49-F238E27FC236}">
                <a16:creationId xmlns:a16="http://schemas.microsoft.com/office/drawing/2014/main" id="{A4538145-ACBA-40C0-AFBD-DE742723D5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78" name="Rectangle 77">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defRPr/>
              </a:pPr>
              <a:endParaRPr lang="en-US">
                <a:solidFill>
                  <a:prstClr val="black"/>
                </a:solidFill>
              </a:endParaRPr>
            </a:p>
          </p:txBody>
        </p:sp>
        <p:sp>
          <p:nvSpPr>
            <p:cNvPr id="79" name="Rectangle 78">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defRPr/>
              </a:pPr>
              <a:endParaRPr lang="en-US" dirty="0">
                <a:solidFill>
                  <a:prstClr val="black"/>
                </a:solidFill>
              </a:endParaRPr>
            </a:p>
          </p:txBody>
        </p:sp>
      </p:grpSp>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765051" y="662400"/>
            <a:ext cx="4516505" cy="1492132"/>
          </a:xfrm>
        </p:spPr>
        <p:txBody>
          <a:bodyPr vert="horz" lIns="91440" tIns="45720" rIns="91440" bIns="45720" rtlCol="0" anchor="t">
            <a:normAutofit/>
          </a:bodyPr>
          <a:lstStyle/>
          <a:p>
            <a:br>
              <a:rPr lang="en-US"/>
            </a:br>
            <a:endParaRPr lang="en-US"/>
          </a:p>
        </p:txBody>
      </p:sp>
      <p:sp>
        <p:nvSpPr>
          <p:cNvPr id="81" name="Freeform: Shape 80">
            <a:extLst>
              <a:ext uri="{FF2B5EF4-FFF2-40B4-BE49-F238E27FC236}">
                <a16:creationId xmlns:a16="http://schemas.microsoft.com/office/drawing/2014/main" id="{F249C1C3-EBDE-4C27-BD12-A6AE40A4D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9" name="Title 1">
            <a:extLst>
              <a:ext uri="{FF2B5EF4-FFF2-40B4-BE49-F238E27FC236}">
                <a16:creationId xmlns:a16="http://schemas.microsoft.com/office/drawing/2014/main" id="{F54C1E5F-CA6D-4DAE-95F9-EE4EADACD10A}"/>
              </a:ext>
            </a:extLst>
          </p:cNvPr>
          <p:cNvSpPr txBox="1">
            <a:spLocks/>
          </p:cNvSpPr>
          <p:nvPr/>
        </p:nvSpPr>
        <p:spPr>
          <a:xfrm>
            <a:off x="-82673" y="85726"/>
            <a:ext cx="6969248" cy="38448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defRPr/>
            </a:pPr>
            <a:r>
              <a:rPr lang="en-US" sz="3200" dirty="0">
                <a:solidFill>
                  <a:prstClr val="black">
                    <a:alpha val="60000"/>
                  </a:prstClr>
                </a:solidFill>
                <a:latin typeface="Baskerville Old Face" panose="02020602080505020303" pitchFamily="18" charset="0"/>
              </a:rPr>
              <a:t>WHAT OTHER QUALITY ATTRIBUTES WERE AFFECTED? AND HOW SO?</a:t>
            </a:r>
            <a:endParaRPr lang="en-US" sz="3200" b="1" dirty="0">
              <a:solidFill>
                <a:prstClr val="black">
                  <a:alpha val="60000"/>
                </a:prstClr>
              </a:solidFill>
              <a:latin typeface="Baskerville Old Face" panose="02020602080505020303" pitchFamily="18" charset="0"/>
            </a:endParaRPr>
          </a:p>
        </p:txBody>
      </p:sp>
      <p:pic>
        <p:nvPicPr>
          <p:cNvPr id="4" name="Picture 3" descr="Diagram&#10;&#10;Description automatically generated">
            <a:extLst>
              <a:ext uri="{FF2B5EF4-FFF2-40B4-BE49-F238E27FC236}">
                <a16:creationId xmlns:a16="http://schemas.microsoft.com/office/drawing/2014/main" id="{3B1FB4CD-0E5B-A23B-4970-3F26ABF420C5}"/>
              </a:ext>
            </a:extLst>
          </p:cNvPr>
          <p:cNvPicPr>
            <a:picLocks noChangeAspect="1"/>
          </p:cNvPicPr>
          <p:nvPr/>
        </p:nvPicPr>
        <p:blipFill rotWithShape="1">
          <a:blip r:embed="rId3">
            <a:extLst>
              <a:ext uri="{28A0092B-C50C-407E-A947-70E740481C1C}">
                <a14:useLocalDpi xmlns:a14="http://schemas.microsoft.com/office/drawing/2010/main" val="0"/>
              </a:ext>
            </a:extLst>
          </a:blip>
          <a:srcRect r="1258" b="2"/>
          <a:stretch/>
        </p:blipFill>
        <p:spPr>
          <a:xfrm>
            <a:off x="6003221" y="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ln w="203200">
            <a:noFill/>
          </a:ln>
        </p:spPr>
      </p:pic>
      <p:graphicFrame>
        <p:nvGraphicFramePr>
          <p:cNvPr id="9" name="Diagram 8"/>
          <p:cNvGraphicFramePr/>
          <p:nvPr/>
        </p:nvGraphicFramePr>
        <p:xfrm>
          <a:off x="107919" y="344612"/>
          <a:ext cx="598808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IT20115920</a:t>
            </a:r>
            <a:endParaRPr lang="en-US" dirty="0">
              <a:solidFill>
                <a:prstClr val="black"/>
              </a:solidFill>
            </a:endParaRPr>
          </a:p>
        </p:txBody>
      </p:sp>
    </p:spTree>
    <p:extLst>
      <p:ext uri="{BB962C8B-B14F-4D97-AF65-F5344CB8AC3E}">
        <p14:creationId xmlns:p14="http://schemas.microsoft.com/office/powerpoint/2010/main" val="16369750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37"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900" decel="100000" fill="hold"/>
                                        <p:tgtEl>
                                          <p:spTgt spid="9"/>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Graphic spid="9"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C6E2F861-7BBB-C756-0A01-478870508963}"/>
              </a:ext>
            </a:extLst>
          </p:cNvPr>
          <p:cNvSpPr>
            <a:spLocks noGrp="1"/>
          </p:cNvSpPr>
          <p:nvPr>
            <p:ph type="title"/>
          </p:nvPr>
        </p:nvSpPr>
        <p:spPr>
          <a:xfrm>
            <a:off x="6515099" y="574062"/>
            <a:ext cx="5340605" cy="1146176"/>
          </a:xfrm>
        </p:spPr>
        <p:txBody>
          <a:bodyPr>
            <a:normAutofit fontScale="90000"/>
          </a:bodyPr>
          <a:lstStyle/>
          <a:p>
            <a:r>
              <a:rPr lang="en-US" sz="6700" b="1" u="sng" dirty="0">
                <a:latin typeface="Baskerville Old Face" panose="02020602080505020303" pitchFamily="18" charset="0"/>
              </a:rPr>
              <a:t>COMPARE</a:t>
            </a:r>
            <a:br>
              <a:rPr lang="en-US" sz="3700" dirty="0"/>
            </a:br>
            <a:endParaRPr lang="en-US" sz="3700" dirty="0"/>
          </a:p>
        </p:txBody>
      </p:sp>
      <p:sp>
        <p:nvSpPr>
          <p:cNvPr id="14" name="Freeform: Shape 13">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Shape 15">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6" name="Content Placeholder 2">
            <a:extLst>
              <a:ext uri="{FF2B5EF4-FFF2-40B4-BE49-F238E27FC236}">
                <a16:creationId xmlns:a16="http://schemas.microsoft.com/office/drawing/2014/main" id="{7DBDB758-3707-5C8A-1078-ABB34031B2F6}"/>
              </a:ext>
            </a:extLst>
          </p:cNvPr>
          <p:cNvSpPr>
            <a:spLocks noGrp="1"/>
          </p:cNvSpPr>
          <p:nvPr>
            <p:ph idx="1"/>
          </p:nvPr>
        </p:nvSpPr>
        <p:spPr>
          <a:xfrm>
            <a:off x="55489" y="-258550"/>
            <a:ext cx="6179328" cy="2233999"/>
          </a:xfrm>
        </p:spPr>
        <p:txBody>
          <a:bodyPr anchor="ctr">
            <a:normAutofit/>
          </a:bodyPr>
          <a:lstStyle/>
          <a:p>
            <a:pPr marL="0" indent="0" algn="just">
              <a:buNone/>
            </a:pPr>
            <a:r>
              <a:rPr lang="en-US" sz="2000" b="1" i="1" dirty="0">
                <a:solidFill>
                  <a:schemeClr val="accent1"/>
                </a:solidFill>
                <a:latin typeface="Amasis MT Pro Black" panose="02040A04050005020304" pitchFamily="18" charset="0"/>
              </a:rPr>
              <a:t>Messaging and video calling apps are famous these days. One of the more popular ones is Google Duo, which lets you stay in contact with friends and family from anywhere. But how does it compare with rivals like WhatsApp, Viber, Skype, and Zoom?</a:t>
            </a:r>
          </a:p>
        </p:txBody>
      </p:sp>
      <p:graphicFrame>
        <p:nvGraphicFramePr>
          <p:cNvPr id="7" name="Chart 6">
            <a:extLst>
              <a:ext uri="{FF2B5EF4-FFF2-40B4-BE49-F238E27FC236}">
                <a16:creationId xmlns:a16="http://schemas.microsoft.com/office/drawing/2014/main" id="{1D5BD7DE-60EA-7631-B9AB-E42CA42C7D67}"/>
              </a:ext>
            </a:extLst>
          </p:cNvPr>
          <p:cNvGraphicFramePr/>
          <p:nvPr/>
        </p:nvGraphicFramePr>
        <p:xfrm>
          <a:off x="135508" y="2170319"/>
          <a:ext cx="4220832" cy="2804154"/>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Graphical user interface&#10;&#10;Description automatically generated">
            <a:extLst>
              <a:ext uri="{FF2B5EF4-FFF2-40B4-BE49-F238E27FC236}">
                <a16:creationId xmlns:a16="http://schemas.microsoft.com/office/drawing/2014/main" id="{0E6FC451-9AC9-A32C-3EBF-44574603D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309" y="429357"/>
            <a:ext cx="1555338" cy="1021919"/>
          </a:xfrm>
          <a:prstGeom prst="rect">
            <a:avLst/>
          </a:prstGeom>
        </p:spPr>
      </p:pic>
      <p:sp>
        <p:nvSpPr>
          <p:cNvPr id="9" name="TextBox 8">
            <a:extLst>
              <a:ext uri="{FF2B5EF4-FFF2-40B4-BE49-F238E27FC236}">
                <a16:creationId xmlns:a16="http://schemas.microsoft.com/office/drawing/2014/main" id="{43172AD2-177A-5429-A5E0-4D4AB2604CAF}"/>
              </a:ext>
            </a:extLst>
          </p:cNvPr>
          <p:cNvSpPr txBox="1"/>
          <p:nvPr/>
        </p:nvSpPr>
        <p:spPr>
          <a:xfrm>
            <a:off x="5716505" y="2078397"/>
            <a:ext cx="6420569" cy="5078313"/>
          </a:xfrm>
          <a:prstGeom prst="rect">
            <a:avLst/>
          </a:prstGeom>
          <a:noFill/>
        </p:spPr>
        <p:txBody>
          <a:bodyPr wrap="square" rtlCol="0">
            <a:spAutoFit/>
          </a:bodyPr>
          <a:lstStyle/>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The main thing you should know is that Google Duo doesn’t support instant messaging. It only supports audio and video calls. This is the biggest difference between Google Duo and other popular rival apps. WhatsApp, Signal, Skype, Messenger, and Viber all allow you to send messages in addition to making calls.</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According to many recent surveys, the google duo app is ranked third.</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The first place went to the zoom and Skype apps.</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 Therefore, one of the disadvantages of comparing it with other video audio apps is that duo have lost the first and second places in the rankings due to the above.</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 But that doesn't mean this is a bad app.</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 It ranks third only in terms of features available in the zoom and Skype apps.</a:t>
            </a:r>
          </a:p>
          <a:p>
            <a:pPr marL="285750" indent="-285750" algn="just">
              <a:buFont typeface="Wingdings" panose="05000000000000000000" pitchFamily="2" charset="2"/>
              <a:buChar char="v"/>
            </a:pPr>
            <a:r>
              <a:rPr lang="en-US" b="1" dirty="0">
                <a:solidFill>
                  <a:prstClr val="black"/>
                </a:solidFill>
                <a:latin typeface="Baskerville Old Face" panose="02020602080505020303" pitchFamily="18" charset="0"/>
              </a:rPr>
              <a:t> The google duo app has many good aspects and is inferior in comparison to other apps due to the inability to type and send messages.</a:t>
            </a:r>
          </a:p>
          <a:p>
            <a:endParaRPr lang="en-US" dirty="0">
              <a:solidFill>
                <a:prstClr val="black"/>
              </a:solidFill>
            </a:endParaRPr>
          </a:p>
        </p:txBody>
      </p:sp>
      <p:sp>
        <p:nvSpPr>
          <p:cNvPr id="19" name="TextBox 18">
            <a:extLst>
              <a:ext uri="{FF2B5EF4-FFF2-40B4-BE49-F238E27FC236}">
                <a16:creationId xmlns:a16="http://schemas.microsoft.com/office/drawing/2014/main" id="{FD740097-98B0-B101-F144-0CEEE5E51639}"/>
              </a:ext>
            </a:extLst>
          </p:cNvPr>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IT20115920</a:t>
            </a:r>
            <a:endParaRPr lang="en-US" dirty="0">
              <a:solidFill>
                <a:prstClr val="black"/>
              </a:solidFill>
            </a:endParaRPr>
          </a:p>
        </p:txBody>
      </p:sp>
    </p:spTree>
    <p:extLst>
      <p:ext uri="{BB962C8B-B14F-4D97-AF65-F5344CB8AC3E}">
        <p14:creationId xmlns:p14="http://schemas.microsoft.com/office/powerpoint/2010/main" val="79929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Graphic spid="7" grpId="0">
        <p:bldAsOne/>
      </p:bldGraphic>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76877ED9-A8C6-499C-A9E7-29BFF25B2F14}"/>
              </a:ext>
            </a:extLst>
          </p:cNvPr>
          <p:cNvSpPr>
            <a:spLocks noGrp="1"/>
          </p:cNvSpPr>
          <p:nvPr>
            <p:ph type="title"/>
          </p:nvPr>
        </p:nvSpPr>
        <p:spPr>
          <a:xfrm>
            <a:off x="245940" y="-155045"/>
            <a:ext cx="5804139" cy="1807305"/>
          </a:xfrm>
        </p:spPr>
        <p:txBody>
          <a:bodyPr vert="horz" lIns="91440" tIns="45720" rIns="91440" bIns="45720" rtlCol="0" anchor="ctr">
            <a:normAutofit/>
          </a:bodyPr>
          <a:lstStyle/>
          <a:p>
            <a:r>
              <a:rPr lang="en-US" sz="6000" b="1" u="sng" dirty="0">
                <a:latin typeface="Baskerville Old Face" panose="02020602080505020303" pitchFamily="18" charset="0"/>
              </a:rPr>
              <a:t>CONCLUSION</a:t>
            </a:r>
          </a:p>
        </p:txBody>
      </p:sp>
      <p:sp>
        <p:nvSpPr>
          <p:cNvPr id="3" name="TextBox 2">
            <a:extLst>
              <a:ext uri="{FF2B5EF4-FFF2-40B4-BE49-F238E27FC236}">
                <a16:creationId xmlns:a16="http://schemas.microsoft.com/office/drawing/2014/main" id="{AEF76CC9-0AF2-5BDA-0ECE-2394274FD85E}"/>
              </a:ext>
            </a:extLst>
          </p:cNvPr>
          <p:cNvSpPr txBox="1"/>
          <p:nvPr/>
        </p:nvSpPr>
        <p:spPr>
          <a:xfrm>
            <a:off x="838200" y="2333297"/>
            <a:ext cx="4619621" cy="3843666"/>
          </a:xfrm>
          <a:prstGeom prst="rect">
            <a:avLst/>
          </a:prstGeom>
        </p:spPr>
        <p:txBody>
          <a:bodyPr vert="horz" lIns="91440" tIns="45720" rIns="91440" bIns="45720" rtlCol="0">
            <a:normAutofit/>
          </a:bodyPr>
          <a:lstStyle/>
          <a:p>
            <a:pPr algn="just">
              <a:lnSpc>
                <a:spcPct val="90000"/>
              </a:lnSpc>
              <a:spcAft>
                <a:spcPts val="600"/>
              </a:spcAft>
              <a:defRPr/>
            </a:pPr>
            <a:r>
              <a:rPr lang="en-US" sz="2000" b="1" dirty="0">
                <a:solidFill>
                  <a:prstClr val="black"/>
                </a:solidFill>
              </a:rPr>
              <a:t>In our opinion, If you are interested to build your own mobile app like Google Duo with video calling features then you have to implement WebRTC protocol. Moreover, you can easily find the third-party libraries and technologies in WebRTC, designed to process media data transfer (audio and video content, in this context).</a:t>
            </a:r>
          </a:p>
        </p:txBody>
      </p:sp>
      <p:pic>
        <p:nvPicPr>
          <p:cNvPr id="5" name="Picture 4" descr="Pen placed on top of a signature line">
            <a:extLst>
              <a:ext uri="{FF2B5EF4-FFF2-40B4-BE49-F238E27FC236}">
                <a16:creationId xmlns:a16="http://schemas.microsoft.com/office/drawing/2014/main" id="{AFCA009D-5B3E-3122-2CF4-F0F02058C97A}"/>
              </a:ext>
            </a:extLst>
          </p:cNvPr>
          <p:cNvPicPr>
            <a:picLocks noChangeAspect="1"/>
          </p:cNvPicPr>
          <p:nvPr/>
        </p:nvPicPr>
        <p:blipFill rotWithShape="1">
          <a:blip r:embed="rId3"/>
          <a:srcRect l="20981" r="2098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IT20115920</a:t>
            </a:r>
            <a:endParaRPr lang="en-US" dirty="0">
              <a:solidFill>
                <a:prstClr val="black"/>
              </a:solidFill>
            </a:endParaRPr>
          </a:p>
        </p:txBody>
      </p:sp>
    </p:spTree>
    <p:extLst>
      <p:ext uri="{BB962C8B-B14F-4D97-AF65-F5344CB8AC3E}">
        <p14:creationId xmlns:p14="http://schemas.microsoft.com/office/powerpoint/2010/main" val="2507897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8"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5" name="Picture 4" descr="Files in folders">
            <a:extLst>
              <a:ext uri="{FF2B5EF4-FFF2-40B4-BE49-F238E27FC236}">
                <a16:creationId xmlns:a16="http://schemas.microsoft.com/office/drawing/2014/main" id="{A6A09A2A-2386-D437-2765-4D354C2E5BB5}"/>
              </a:ext>
            </a:extLst>
          </p:cNvPr>
          <p:cNvPicPr>
            <a:picLocks noChangeAspect="1"/>
          </p:cNvPicPr>
          <p:nvPr/>
        </p:nvPicPr>
        <p:blipFill rotWithShape="1">
          <a:blip r:embed="rId3"/>
          <a:srcRect t="7575" r="22965" b="1132"/>
          <a:stretch/>
        </p:blipFill>
        <p:spPr>
          <a:xfrm>
            <a:off x="3522468" y="10"/>
            <a:ext cx="8669532" cy="6857990"/>
          </a:xfrm>
          <a:prstGeom prst="rect">
            <a:avLst/>
          </a:prstGeom>
        </p:spPr>
      </p:pic>
      <p:sp>
        <p:nvSpPr>
          <p:cNvPr id="91" name="Rectangle 9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 name="Title 1">
            <a:extLst>
              <a:ext uri="{FF2B5EF4-FFF2-40B4-BE49-F238E27FC236}">
                <a16:creationId xmlns:a16="http://schemas.microsoft.com/office/drawing/2014/main" id="{AB0454CB-8A7E-AC4E-7B04-072066968739}"/>
              </a:ext>
            </a:extLst>
          </p:cNvPr>
          <p:cNvSpPr>
            <a:spLocks noGrp="1"/>
          </p:cNvSpPr>
          <p:nvPr>
            <p:ph type="title"/>
          </p:nvPr>
        </p:nvSpPr>
        <p:spPr>
          <a:xfrm>
            <a:off x="4550482" y="-81953"/>
            <a:ext cx="3438144" cy="1124712"/>
          </a:xfrm>
        </p:spPr>
        <p:txBody>
          <a:bodyPr vert="horz" lIns="91440" tIns="45720" rIns="91440" bIns="45720" rtlCol="0" anchor="b">
            <a:normAutofit/>
          </a:bodyPr>
          <a:lstStyle/>
          <a:p>
            <a:r>
              <a:rPr lang="en-US" sz="4000" b="1" u="sng" dirty="0">
                <a:latin typeface="Baskerville Old Face" panose="02020602080505020303" pitchFamily="18" charset="0"/>
              </a:rPr>
              <a:t>REFERENCES</a:t>
            </a:r>
            <a:br>
              <a:rPr lang="en-US" sz="2800" b="1" dirty="0"/>
            </a:br>
            <a:endParaRPr lang="en-US" sz="2800" dirty="0"/>
          </a:p>
        </p:txBody>
      </p:sp>
      <p:sp>
        <p:nvSpPr>
          <p:cNvPr id="93" name="Rectangle 9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95" name="Rectangle 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3" name="TextBox 2">
            <a:extLst>
              <a:ext uri="{FF2B5EF4-FFF2-40B4-BE49-F238E27FC236}">
                <a16:creationId xmlns:a16="http://schemas.microsoft.com/office/drawing/2014/main" id="{36C90448-30D9-A0FF-58ED-2E07F95756CD}"/>
              </a:ext>
            </a:extLst>
          </p:cNvPr>
          <p:cNvSpPr txBox="1"/>
          <p:nvPr/>
        </p:nvSpPr>
        <p:spPr>
          <a:xfrm>
            <a:off x="210343" y="312928"/>
            <a:ext cx="8222848" cy="320725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defRPr/>
            </a:pPr>
            <a:endParaRPr lang="en-US" sz="1200" dirty="0">
              <a:solidFill>
                <a:prstClr val="white"/>
              </a:solidFill>
              <a:latin typeface="Bradley Hand ITC" panose="03070402050302030203" pitchFamily="66" charset="0"/>
            </a:endParaRPr>
          </a:p>
          <a:p>
            <a:pPr>
              <a:lnSpc>
                <a:spcPct val="90000"/>
              </a:lnSpc>
              <a:spcAft>
                <a:spcPts val="600"/>
              </a:spcAft>
              <a:defRPr/>
            </a:pPr>
            <a:r>
              <a:rPr lang="en-US" sz="1400" b="1" u="sng" dirty="0" err="1">
                <a:solidFill>
                  <a:prstClr val="white"/>
                </a:solidFill>
                <a:latin typeface="Bradley Hand ITC" panose="03070402050302030203" pitchFamily="66" charset="0"/>
              </a:rPr>
              <a:t>webrtc</a:t>
            </a:r>
            <a:r>
              <a:rPr lang="en-US" sz="1400" b="1" u="sng" dirty="0">
                <a:solidFill>
                  <a:prstClr val="white"/>
                </a:solidFill>
                <a:latin typeface="Bradley Hand ITC" panose="03070402050302030203" pitchFamily="66" charset="0"/>
              </a:rPr>
              <a:t> architecture used by google duo</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1. https://bloggeek.me/googles-private-webrtc-roadmap-2020/</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2. https://www.fiercewireless.com/wireless/google-takes-facetime-webrtc-based-duo</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3.https://webrtc.github.io/</a:t>
            </a:r>
            <a:r>
              <a:rPr lang="en-US" sz="1200" dirty="0" err="1">
                <a:solidFill>
                  <a:prstClr val="white"/>
                </a:solidFill>
              </a:rPr>
              <a:t>webrtc</a:t>
            </a:r>
            <a:r>
              <a:rPr lang="en-US" sz="1200" dirty="0">
                <a:solidFill>
                  <a:prstClr val="white"/>
                </a:solidFill>
              </a:rPr>
              <a:t>-org/architecture/</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400" b="1" u="sng" dirty="0">
                <a:solidFill>
                  <a:prstClr val="white"/>
                </a:solidFill>
                <a:latin typeface="Bradley Hand ITC" panose="03070402050302030203" pitchFamily="66" charset="0"/>
              </a:rPr>
              <a:t>Security</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1.https://support.google.com/duo/answer/10477159?hl=</a:t>
            </a:r>
            <a:r>
              <a:rPr lang="en-US" sz="1200" dirty="0" err="1">
                <a:solidFill>
                  <a:prstClr val="white"/>
                </a:solidFill>
              </a:rPr>
              <a:t>en</a:t>
            </a:r>
            <a:endParaRPr lang="en-US" sz="1200" dirty="0">
              <a:solidFill>
                <a:prstClr val="white"/>
              </a:solidFill>
            </a:endParaRP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2.https://guidesmania.com/is-google-duo-safe-for-private-video-calling/</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3.https://securitygladiators.com/security/software/video-calling/</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4. https://www.linkedin.com/pulse/how-build-your-own-mobile-app-using-google-duo-paul-cook/</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indent="-228600">
              <a:lnSpc>
                <a:spcPct val="90000"/>
              </a:lnSpc>
              <a:spcAft>
                <a:spcPts val="600"/>
              </a:spcAft>
              <a:buFont typeface="Arial" panose="020B0604020202020204" pitchFamily="34" charset="0"/>
              <a:buChar char="•"/>
              <a:defRPr/>
            </a:pPr>
            <a:endParaRPr lang="en-US" sz="1200" dirty="0">
              <a:solidFill>
                <a:prstClr val="white"/>
              </a:solidFill>
              <a:latin typeface="Bradley Hand ITC" panose="03070402050302030203" pitchFamily="66" charset="0"/>
            </a:endParaRPr>
          </a:p>
          <a:p>
            <a:pPr>
              <a:lnSpc>
                <a:spcPct val="90000"/>
              </a:lnSpc>
              <a:spcAft>
                <a:spcPts val="600"/>
              </a:spcAft>
              <a:defRPr/>
            </a:pPr>
            <a:r>
              <a:rPr lang="en-US" sz="1400" b="1" u="sng" dirty="0">
                <a:solidFill>
                  <a:prstClr val="white"/>
                </a:solidFill>
                <a:latin typeface="Bradley Hand ITC" panose="03070402050302030203" pitchFamily="66" charset="0"/>
              </a:rPr>
              <a:t>Performance</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1.https://duo.google.com/about/</a:t>
            </a:r>
          </a:p>
          <a:p>
            <a:pPr indent="-228600">
              <a:lnSpc>
                <a:spcPct val="90000"/>
              </a:lnSpc>
              <a:spcAft>
                <a:spcPts val="600"/>
              </a:spcAft>
              <a:buFont typeface="Arial" panose="020B0604020202020204" pitchFamily="34" charset="0"/>
              <a:buChar char="•"/>
              <a:defRPr/>
            </a:pPr>
            <a:endParaRPr lang="en-US" sz="1200" dirty="0">
              <a:solidFill>
                <a:prstClr val="white"/>
              </a:solidFill>
            </a:endParaRPr>
          </a:p>
          <a:p>
            <a:pPr>
              <a:lnSpc>
                <a:spcPct val="90000"/>
              </a:lnSpc>
              <a:spcAft>
                <a:spcPts val="600"/>
              </a:spcAft>
              <a:defRPr/>
            </a:pPr>
            <a:r>
              <a:rPr lang="en-US" sz="1200" dirty="0">
                <a:solidFill>
                  <a:prstClr val="white"/>
                </a:solidFill>
              </a:rPr>
              <a:t>	2.https://henrilechatnoir.com/whatsapp-vs-google-duo-the-best-app-for-video-calling/10848/</a:t>
            </a:r>
          </a:p>
        </p:txBody>
      </p:sp>
      <p:sp>
        <p:nvSpPr>
          <p:cNvPr id="4" name="Rectangle 3"/>
          <p:cNvSpPr/>
          <p:nvPr/>
        </p:nvSpPr>
        <p:spPr>
          <a:xfrm>
            <a:off x="10910385" y="0"/>
            <a:ext cx="1295547" cy="369332"/>
          </a:xfrm>
          <a:prstGeom prst="rect">
            <a:avLst/>
          </a:prstGeom>
          <a:ln w="19050">
            <a:solidFill>
              <a:schemeClr val="bg1"/>
            </a:solidFill>
          </a:ln>
        </p:spPr>
        <p:txBody>
          <a:bodyPr wrap="none">
            <a:spAutoFit/>
          </a:bodyPr>
          <a:lstStyle/>
          <a:p>
            <a:r>
              <a:rPr lang="en-US" b="1" dirty="0">
                <a:solidFill>
                  <a:prstClr val="black"/>
                </a:solidFill>
              </a:rPr>
              <a:t>IT20115920</a:t>
            </a:r>
            <a:endParaRPr lang="en-US" dirty="0">
              <a:solidFill>
                <a:prstClr val="black"/>
              </a:solidFill>
            </a:endParaRPr>
          </a:p>
        </p:txBody>
      </p:sp>
    </p:spTree>
    <p:extLst>
      <p:ext uri="{BB962C8B-B14F-4D97-AF65-F5344CB8AC3E}">
        <p14:creationId xmlns:p14="http://schemas.microsoft.com/office/powerpoint/2010/main" val="3029244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9" name="Rectangle 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0" name="Oval 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1" name="Oval 1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grpSp>
          <p:nvGrpSpPr>
            <p:cNvPr id="12" name="Group 1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 name="Rectangle 1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8" name="Rectangle 1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grpSp>
          <p:nvGrpSpPr>
            <p:cNvPr id="13" name="Group 1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 name="Rectangle 1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6" name="Rectangle 1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14" name="Rectangle 1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20" name="Rectangle 1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pic>
        <p:nvPicPr>
          <p:cNvPr id="4" name="Picture 3" descr="Yellow question mark">
            <a:extLst>
              <a:ext uri="{FF2B5EF4-FFF2-40B4-BE49-F238E27FC236}">
                <a16:creationId xmlns:a16="http://schemas.microsoft.com/office/drawing/2014/main" id="{44BCC26E-5E5B-E969-1713-02A0D349C704}"/>
              </a:ext>
            </a:extLst>
          </p:cNvPr>
          <p:cNvPicPr>
            <a:picLocks noChangeAspect="1"/>
          </p:cNvPicPr>
          <p:nvPr/>
        </p:nvPicPr>
        <p:blipFill rotWithShape="1">
          <a:blip r:embed="rId2">
            <a:alphaModFix/>
          </a:blip>
          <a:srcRect r="1" b="6256"/>
          <a:stretch/>
        </p:blipFill>
        <p:spPr>
          <a:xfrm>
            <a:off x="-688" y="-4"/>
            <a:ext cx="12192687" cy="6858000"/>
          </a:xfrm>
          <a:prstGeom prst="rect">
            <a:avLst/>
          </a:prstGeom>
        </p:spPr>
      </p:pic>
      <p:grpSp>
        <p:nvGrpSpPr>
          <p:cNvPr id="22" name="Group 21">
            <a:extLst>
              <a:ext uri="{FF2B5EF4-FFF2-40B4-BE49-F238E27FC236}">
                <a16:creationId xmlns:a16="http://schemas.microsoft.com/office/drawing/2014/main" id="{FE5D3E1D-E29B-4EB1-B0BC-8E518A9D19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68203" cy="4900616"/>
            <a:chOff x="0" y="0"/>
            <a:chExt cx="12268203" cy="4900616"/>
          </a:xfrm>
        </p:grpSpPr>
        <p:sp>
          <p:nvSpPr>
            <p:cNvPr id="23" name="Rectangle 22">
              <a:extLst>
                <a:ext uri="{FF2B5EF4-FFF2-40B4-BE49-F238E27FC236}">
                  <a16:creationId xmlns:a16="http://schemas.microsoft.com/office/drawing/2014/main" id="{4D86DADC-00D0-46CD-8875-8318CDEDC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85333" y="0"/>
              <a:ext cx="4900616" cy="4900616"/>
            </a:xfrm>
            <a:prstGeom prst="rect">
              <a:avLst/>
            </a:prstGeom>
            <a:gradFill flip="none" rotWithShape="1">
              <a:gsLst>
                <a:gs pos="21000">
                  <a:schemeClr val="bg1">
                    <a:alpha val="60000"/>
                  </a:schemeClr>
                </a:gs>
                <a:gs pos="0">
                  <a:schemeClr val="bg1">
                    <a:alpha val="80000"/>
                  </a:schemeClr>
                </a:gs>
                <a:gs pos="6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24" name="Rectangle 23">
              <a:extLst>
                <a:ext uri="{FF2B5EF4-FFF2-40B4-BE49-F238E27FC236}">
                  <a16:creationId xmlns:a16="http://schemas.microsoft.com/office/drawing/2014/main" id="{0618E9BB-F3FC-4063-8F10-9765CCC6B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5952" y="0"/>
              <a:ext cx="4900615" cy="4900616"/>
            </a:xfrm>
            <a:prstGeom prst="rect">
              <a:avLst/>
            </a:prstGeom>
            <a:gradFill flip="none" rotWithShape="1">
              <a:gsLst>
                <a:gs pos="21000">
                  <a:schemeClr val="bg1">
                    <a:alpha val="60000"/>
                  </a:schemeClr>
                </a:gs>
                <a:gs pos="0">
                  <a:schemeClr val="bg1">
                    <a:alpha val="80000"/>
                  </a:schemeClr>
                </a:gs>
                <a:gs pos="66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25" name="Group 24">
              <a:extLst>
                <a:ext uri="{FF2B5EF4-FFF2-40B4-BE49-F238E27FC236}">
                  <a16:creationId xmlns:a16="http://schemas.microsoft.com/office/drawing/2014/main" id="{680E9C3C-A83A-468A-B017-C9B761AD62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 y="1"/>
              <a:ext cx="12268200" cy="4867276"/>
              <a:chOff x="3" y="1"/>
              <a:chExt cx="12268200" cy="4867276"/>
            </a:xfrm>
          </p:grpSpPr>
          <p:sp>
            <p:nvSpPr>
              <p:cNvPr id="32" name="Rectangle 31">
                <a:extLst>
                  <a:ext uri="{FF2B5EF4-FFF2-40B4-BE49-F238E27FC236}">
                    <a16:creationId xmlns:a16="http://schemas.microsoft.com/office/drawing/2014/main" id="{7EE96DB7-0857-4CC9-B38F-0B8261FEE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sp>
            <p:nvSpPr>
              <p:cNvPr id="33" name="Rectangle 32">
                <a:extLst>
                  <a:ext uri="{FF2B5EF4-FFF2-40B4-BE49-F238E27FC236}">
                    <a16:creationId xmlns:a16="http://schemas.microsoft.com/office/drawing/2014/main" id="{E77C2B3D-6B7B-4C1B-B83E-A57076E92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grpSp>
          <p:nvGrpSpPr>
            <p:cNvPr id="26" name="Group 25">
              <a:extLst>
                <a:ext uri="{FF2B5EF4-FFF2-40B4-BE49-F238E27FC236}">
                  <a16:creationId xmlns:a16="http://schemas.microsoft.com/office/drawing/2014/main" id="{1573EC5E-308D-4279-A5EB-49D2FA3DF66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676525" y="0"/>
              <a:ext cx="9515473" cy="3766109"/>
              <a:chOff x="2676525" y="0"/>
              <a:chExt cx="9515473" cy="3766109"/>
            </a:xfrm>
          </p:grpSpPr>
          <p:sp>
            <p:nvSpPr>
              <p:cNvPr id="30" name="Rectangle 29">
                <a:extLst>
                  <a:ext uri="{FF2B5EF4-FFF2-40B4-BE49-F238E27FC236}">
                    <a16:creationId xmlns:a16="http://schemas.microsoft.com/office/drawing/2014/main" id="{A33E206B-0D28-4259-82F4-0F4636588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31" name="Rectangle 30">
                <a:extLst>
                  <a:ext uri="{FF2B5EF4-FFF2-40B4-BE49-F238E27FC236}">
                    <a16:creationId xmlns:a16="http://schemas.microsoft.com/office/drawing/2014/main" id="{D3DDB511-2E8B-4DC9-8AC7-2C207E308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27" name="Group 26">
              <a:extLst>
                <a:ext uri="{FF2B5EF4-FFF2-40B4-BE49-F238E27FC236}">
                  <a16:creationId xmlns:a16="http://schemas.microsoft.com/office/drawing/2014/main" id="{EB968D79-E8A3-4370-8003-80BDA05B488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9515473" cy="3766109"/>
              <a:chOff x="0" y="0"/>
              <a:chExt cx="9515473" cy="3766109"/>
            </a:xfrm>
          </p:grpSpPr>
          <p:sp>
            <p:nvSpPr>
              <p:cNvPr id="28" name="Rectangle 27">
                <a:extLst>
                  <a:ext uri="{FF2B5EF4-FFF2-40B4-BE49-F238E27FC236}">
                    <a16:creationId xmlns:a16="http://schemas.microsoft.com/office/drawing/2014/main" id="{86EB6CF5-5B7E-4543-B6B4-CC293DA74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29" name="Rectangle 28">
                <a:extLst>
                  <a:ext uri="{FF2B5EF4-FFF2-40B4-BE49-F238E27FC236}">
                    <a16:creationId xmlns:a16="http://schemas.microsoft.com/office/drawing/2014/main" id="{4D84D4D6-D711-4555-AEFE-76A2280B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sp>
        <p:nvSpPr>
          <p:cNvPr id="2" name="Title 1">
            <a:extLst>
              <a:ext uri="{FF2B5EF4-FFF2-40B4-BE49-F238E27FC236}">
                <a16:creationId xmlns:a16="http://schemas.microsoft.com/office/drawing/2014/main" id="{D2E9271F-585D-4028-981A-4641D0E78FC6}"/>
              </a:ext>
            </a:extLst>
          </p:cNvPr>
          <p:cNvSpPr>
            <a:spLocks noGrp="1"/>
          </p:cNvSpPr>
          <p:nvPr>
            <p:ph type="title"/>
          </p:nvPr>
        </p:nvSpPr>
        <p:spPr>
          <a:xfrm>
            <a:off x="-1497212" y="2781352"/>
            <a:ext cx="8945762" cy="1210396"/>
          </a:xfrm>
        </p:spPr>
        <p:txBody>
          <a:bodyPr vert="horz" lIns="91440" tIns="45720" rIns="91440" bIns="45720" rtlCol="0" anchor="ctr">
            <a:noAutofit/>
          </a:bodyPr>
          <a:lstStyle/>
          <a:p>
            <a:pPr algn="ctr"/>
            <a:r>
              <a:rPr lang="en-US" sz="9000" dirty="0">
                <a:solidFill>
                  <a:srgbClr val="FFFFFF"/>
                </a:solidFill>
                <a:latin typeface="Berlin Sans FB" panose="020E0602020502020306" pitchFamily="34" charset="0"/>
              </a:rPr>
              <a:t>ANY</a:t>
            </a:r>
            <a:br>
              <a:rPr lang="en-US" sz="9000" dirty="0">
                <a:solidFill>
                  <a:srgbClr val="FFFFFF"/>
                </a:solidFill>
                <a:latin typeface="Berlin Sans FB" panose="020E0602020502020306" pitchFamily="34" charset="0"/>
              </a:rPr>
            </a:br>
            <a:r>
              <a:rPr lang="en-US" sz="9000" dirty="0">
                <a:solidFill>
                  <a:srgbClr val="FFFFFF"/>
                </a:solidFill>
                <a:latin typeface="Berlin Sans FB" panose="020E0602020502020306" pitchFamily="34" charset="0"/>
              </a:rPr>
              <a:t>QUESTIONS</a:t>
            </a:r>
          </a:p>
        </p:txBody>
      </p:sp>
    </p:spTree>
    <p:extLst>
      <p:ext uri="{BB962C8B-B14F-4D97-AF65-F5344CB8AC3E}">
        <p14:creationId xmlns:p14="http://schemas.microsoft.com/office/powerpoint/2010/main" val="150287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5" name="Rectangle 4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Rectangle 4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49" name="Rectangle 48">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51" name="Oval 50">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 name="Title 1">
            <a:extLst>
              <a:ext uri="{FF2B5EF4-FFF2-40B4-BE49-F238E27FC236}">
                <a16:creationId xmlns:a16="http://schemas.microsoft.com/office/drawing/2014/main" id="{4C5077E3-6851-B438-6E92-24D05546BFC1}"/>
              </a:ext>
            </a:extLst>
          </p:cNvPr>
          <p:cNvSpPr>
            <a:spLocks noGrp="1"/>
          </p:cNvSpPr>
          <p:nvPr>
            <p:ph type="title"/>
          </p:nvPr>
        </p:nvSpPr>
        <p:spPr>
          <a:xfrm>
            <a:off x="1011948" y="857251"/>
            <a:ext cx="6219582" cy="3160113"/>
          </a:xfrm>
        </p:spPr>
        <p:txBody>
          <a:bodyPr vert="horz" lIns="91440" tIns="45720" rIns="91440" bIns="45720" rtlCol="0" anchor="b">
            <a:normAutofit/>
          </a:bodyPr>
          <a:lstStyle/>
          <a:p>
            <a:r>
              <a:rPr lang="en-US" sz="7200" kern="1200" dirty="0">
                <a:solidFill>
                  <a:schemeClr val="bg1"/>
                </a:solidFill>
                <a:latin typeface="Baskerville Old Face" panose="02020602080505020303" pitchFamily="18" charset="0"/>
              </a:rPr>
              <a:t>THANK YOU!</a:t>
            </a:r>
          </a:p>
        </p:txBody>
      </p:sp>
      <p:sp>
        <p:nvSpPr>
          <p:cNvPr id="53" name="Rectangle 52">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pic>
        <p:nvPicPr>
          <p:cNvPr id="7" name="Graphic 6" descr="Handshake">
            <a:extLst>
              <a:ext uri="{FF2B5EF4-FFF2-40B4-BE49-F238E27FC236}">
                <a16:creationId xmlns:a16="http://schemas.microsoft.com/office/drawing/2014/main" id="{CF589C19-D895-289A-26D4-5A985C9FE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0981" y="1842090"/>
            <a:ext cx="3173819" cy="3173819"/>
          </a:xfrm>
          <a:prstGeom prst="rect">
            <a:avLst/>
          </a:prstGeom>
        </p:spPr>
      </p:pic>
    </p:spTree>
    <p:extLst>
      <p:ext uri="{BB962C8B-B14F-4D97-AF65-F5344CB8AC3E}">
        <p14:creationId xmlns:p14="http://schemas.microsoft.com/office/powerpoint/2010/main" val="420451093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0" fill="hold"/>
                                        <p:tgtEl>
                                          <p:spTgt spid="7"/>
                                        </p:tgtEl>
                                        <p:attrNameLst>
                                          <p:attrName>ppt_w</p:attrName>
                                        </p:attrNameLst>
                                      </p:cBhvr>
                                      <p:tavLst>
                                        <p:tav tm="0" fmla="#ppt_w*sin(2.5*pi*$)">
                                          <p:val>
                                            <p:fltVal val="0"/>
                                          </p:val>
                                        </p:tav>
                                        <p:tav tm="100000">
                                          <p:val>
                                            <p:fltVal val="1"/>
                                          </p:val>
                                        </p:tav>
                                      </p:tavLst>
                                    </p:anim>
                                    <p:anim calcmode="lin" valueType="num">
                                      <p:cBhvr>
                                        <p:cTn id="8" dur="5000" fill="hold"/>
                                        <p:tgtEl>
                                          <p:spTgt spid="7"/>
                                        </p:tgtEl>
                                        <p:attrNameLst>
                                          <p:attrName>ppt_h</p:attrName>
                                        </p:attrNameLst>
                                      </p:cBhvr>
                                      <p:tavLst>
                                        <p:tav tm="0">
                                          <p:val>
                                            <p:strVal val="#ppt_h"/>
                                          </p:val>
                                        </p:tav>
                                        <p:tav tm="100000">
                                          <p:val>
                                            <p:strVal val="#ppt_h"/>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42" name="Group 41">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3" name="Rectangle 42">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44" name="Oval 43">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45" name="Oval 44">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nvGrpSpPr>
            <p:cNvPr id="46" name="Group 45">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3" name="Rectangle 50">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2" name="Rectangle 51">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47" name="Group 46">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5" name="Rectangle 48">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60" name="Rectangle 49">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61" name="Rectangle 47">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54" name="Rectangle 53">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lang="en-US" dirty="0">
              <a:solidFill>
                <a:prstClr val="white"/>
              </a:solidFill>
              <a:latin typeface="Avenir Next LT Pro"/>
            </a:endParaRPr>
          </a:p>
        </p:txBody>
      </p:sp>
      <p:sp>
        <p:nvSpPr>
          <p:cNvPr id="3" name="Subtitle 2">
            <a:extLst>
              <a:ext uri="{FF2B5EF4-FFF2-40B4-BE49-F238E27FC236}">
                <a16:creationId xmlns:a16="http://schemas.microsoft.com/office/drawing/2014/main" id="{20000A37-18F3-44FD-9DFC-7D8AADE5E748}"/>
              </a:ext>
            </a:extLst>
          </p:cNvPr>
          <p:cNvSpPr>
            <a:spLocks noGrp="1"/>
          </p:cNvSpPr>
          <p:nvPr>
            <p:ph type="subTitle" idx="1"/>
          </p:nvPr>
        </p:nvSpPr>
        <p:spPr>
          <a:xfrm>
            <a:off x="4256353" y="159805"/>
            <a:ext cx="5873730" cy="6266504"/>
          </a:xfrm>
        </p:spPr>
        <p:txBody>
          <a:bodyPr>
            <a:normAutofit/>
          </a:bodyPr>
          <a:lstStyle/>
          <a:p>
            <a:r>
              <a:rPr lang="en-US" sz="6600" u="sng" dirty="0">
                <a:latin typeface="Berlin Sans FB" panose="020E0602020502020306" pitchFamily="34" charset="0"/>
              </a:rPr>
              <a:t>Content</a:t>
            </a:r>
          </a:p>
          <a:p>
            <a:pPr algn="just"/>
            <a:endParaRPr lang="en-US" sz="2000" dirty="0">
              <a:latin typeface="Berlin Sans FB" panose="020E0602020502020306" pitchFamily="34" charset="0"/>
            </a:endParaRPr>
          </a:p>
          <a:p>
            <a:endParaRPr lang="en-US" dirty="0">
              <a:latin typeface="Berlin Sans FB" panose="020E0602020502020306" pitchFamily="34" charset="0"/>
            </a:endParaRPr>
          </a:p>
          <a:p>
            <a:pPr marL="285750" indent="-285750">
              <a:buFont typeface="Wingdings" panose="05000000000000000000" pitchFamily="2" charset="2"/>
              <a:buChar char="q"/>
            </a:pPr>
            <a:endParaRPr lang="en-US" dirty="0">
              <a:latin typeface="Berlin Sans FB" panose="020E0602020502020306" pitchFamily="34" charset="0"/>
            </a:endParaRPr>
          </a:p>
        </p:txBody>
      </p:sp>
      <p:grpSp>
        <p:nvGrpSpPr>
          <p:cNvPr id="56" name="Group 55">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57" name="Oval 56">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8" name="Oval 57">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9" name="Oval 58">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pic>
        <p:nvPicPr>
          <p:cNvPr id="8" name="Picture 7" descr="A close up of a logo&#10;&#10;Description automatically generated with medium confidence">
            <a:extLst>
              <a:ext uri="{FF2B5EF4-FFF2-40B4-BE49-F238E27FC236}">
                <a16:creationId xmlns:a16="http://schemas.microsoft.com/office/drawing/2014/main" id="{0774FBC5-14E1-42B4-AB6F-08C105143491}"/>
              </a:ext>
            </a:extLst>
          </p:cNvPr>
          <p:cNvPicPr>
            <a:picLocks noChangeAspect="1"/>
          </p:cNvPicPr>
          <p:nvPr/>
        </p:nvPicPr>
        <p:blipFill rotWithShape="1">
          <a:blip r:embed="rId2">
            <a:extLst>
              <a:ext uri="{28A0092B-C50C-407E-A947-70E740481C1C}">
                <a14:useLocalDpi xmlns:a14="http://schemas.microsoft.com/office/drawing/2010/main" val="0"/>
              </a:ext>
            </a:extLst>
          </a:blip>
          <a:srcRect l="9056" r="24194" b="-2"/>
          <a:stretch/>
        </p:blipFill>
        <p:spPr>
          <a:xfrm>
            <a:off x="-409114" y="-41920"/>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2" name="TextBox 1"/>
          <p:cNvSpPr txBox="1"/>
          <p:nvPr/>
        </p:nvSpPr>
        <p:spPr>
          <a:xfrm>
            <a:off x="6384513" y="1642345"/>
            <a:ext cx="3795165" cy="3108543"/>
          </a:xfrm>
          <a:prstGeom prst="rect">
            <a:avLst/>
          </a:prstGeom>
          <a:noFill/>
        </p:spPr>
        <p:txBody>
          <a:bodyPr wrap="square" rtlCol="0">
            <a:spAutoFit/>
          </a:bodyPr>
          <a:lstStyle/>
          <a:p>
            <a:pPr marL="285750" indent="-285750" algn="just">
              <a:buFont typeface="Wingdings" panose="05000000000000000000" pitchFamily="2" charset="2"/>
              <a:buChar char="q"/>
              <a:defRPr/>
            </a:pPr>
            <a:r>
              <a:rPr lang="en-US" sz="2800" b="1" dirty="0">
                <a:solidFill>
                  <a:prstClr val="black"/>
                </a:solidFill>
              </a:rPr>
              <a:t>Abstract</a:t>
            </a:r>
          </a:p>
          <a:p>
            <a:pPr marL="285750" indent="-285750" algn="just">
              <a:buFont typeface="Wingdings" panose="05000000000000000000" pitchFamily="2" charset="2"/>
              <a:buChar char="q"/>
              <a:defRPr/>
            </a:pPr>
            <a:r>
              <a:rPr lang="en-US" sz="2800" b="1" dirty="0">
                <a:solidFill>
                  <a:prstClr val="black"/>
                </a:solidFill>
              </a:rPr>
              <a:t>Introduction</a:t>
            </a:r>
          </a:p>
          <a:p>
            <a:pPr marL="285750" indent="-285750" algn="just">
              <a:buFont typeface="Wingdings" panose="05000000000000000000" pitchFamily="2" charset="2"/>
              <a:buChar char="q"/>
              <a:defRPr/>
            </a:pPr>
            <a:r>
              <a:rPr lang="en-US" sz="2800" b="1" dirty="0">
                <a:solidFill>
                  <a:prstClr val="black"/>
                </a:solidFill>
              </a:rPr>
              <a:t>Analysis</a:t>
            </a:r>
          </a:p>
          <a:p>
            <a:pPr marL="285750" indent="-285750" algn="just">
              <a:buFont typeface="Wingdings" panose="05000000000000000000" pitchFamily="2" charset="2"/>
              <a:buChar char="q"/>
              <a:defRPr/>
            </a:pPr>
            <a:r>
              <a:rPr lang="en-US" sz="2800" b="1" dirty="0">
                <a:solidFill>
                  <a:prstClr val="black"/>
                </a:solidFill>
              </a:rPr>
              <a:t>Compare</a:t>
            </a:r>
            <a:endParaRPr lang="en-US" sz="2800" dirty="0">
              <a:solidFill>
                <a:prstClr val="black"/>
              </a:solidFill>
              <a:latin typeface="Berlin Sans FB" panose="020E0602020502020306" pitchFamily="34" charset="0"/>
            </a:endParaRPr>
          </a:p>
          <a:p>
            <a:pPr marL="285750" indent="-285750" algn="just">
              <a:buFont typeface="Wingdings" panose="05000000000000000000" pitchFamily="2" charset="2"/>
              <a:buChar char="q"/>
              <a:defRPr/>
            </a:pPr>
            <a:r>
              <a:rPr lang="en-US" sz="2800" b="1" dirty="0">
                <a:solidFill>
                  <a:prstClr val="black"/>
                </a:solidFill>
              </a:rPr>
              <a:t>Conclusion</a:t>
            </a:r>
          </a:p>
          <a:p>
            <a:pPr marL="285750" indent="-285750" algn="just">
              <a:buFont typeface="Wingdings" panose="05000000000000000000" pitchFamily="2" charset="2"/>
              <a:buChar char="q"/>
              <a:defRPr/>
            </a:pPr>
            <a:r>
              <a:rPr lang="en-US" sz="2800" b="1" dirty="0">
                <a:solidFill>
                  <a:prstClr val="black"/>
                </a:solidFill>
              </a:rPr>
              <a:t>References</a:t>
            </a:r>
          </a:p>
          <a:p>
            <a:pPr marL="285750" indent="-285750" algn="just">
              <a:buFont typeface="Wingdings" panose="05000000000000000000" pitchFamily="2" charset="2"/>
              <a:buChar char="q"/>
              <a:defRPr/>
            </a:pPr>
            <a:r>
              <a:rPr lang="en-US" sz="2800" b="1" dirty="0">
                <a:solidFill>
                  <a:prstClr val="black"/>
                </a:solidFill>
              </a:rPr>
              <a:t>Questions</a:t>
            </a:r>
          </a:p>
        </p:txBody>
      </p:sp>
      <p:sp>
        <p:nvSpPr>
          <p:cNvPr id="22" name="TextBox 21"/>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2304253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4" grpId="0" animBg="1"/>
      <p:bldP spid="3" grpId="0" build="p"/>
      <p:bldP spid="2"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pic>
        <p:nvPicPr>
          <p:cNvPr id="5" name="Picture 4">
            <a:extLst>
              <a:ext uri="{FF2B5EF4-FFF2-40B4-BE49-F238E27FC236}">
                <a16:creationId xmlns:a16="http://schemas.microsoft.com/office/drawing/2014/main" id="{14A1E5DF-066F-5C95-E5EC-062EC72EFD09}"/>
              </a:ext>
            </a:extLst>
          </p:cNvPr>
          <p:cNvPicPr>
            <a:picLocks noChangeAspect="1"/>
          </p:cNvPicPr>
          <p:nvPr/>
        </p:nvPicPr>
        <p:blipFill rotWithShape="1">
          <a:blip r:embed="rId2"/>
          <a:srcRect b="15730"/>
          <a:stretch/>
        </p:blipFill>
        <p:spPr>
          <a:xfrm>
            <a:off x="0" y="-162050"/>
            <a:ext cx="12192000" cy="6857990"/>
          </a:xfrm>
          <a:prstGeom prst="rect">
            <a:avLst/>
          </a:prstGeom>
        </p:spPr>
      </p:pic>
      <p:sp>
        <p:nvSpPr>
          <p:cNvPr id="40" name="Freeform: Shape 39">
            <a:extLst>
              <a:ext uri="{FF2B5EF4-FFF2-40B4-BE49-F238E27FC236}">
                <a16:creationId xmlns:a16="http://schemas.microsoft.com/office/drawing/2014/main" id="{353278EF-7501-46E0-BC6F-CA63EF67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20" y="839535"/>
            <a:ext cx="6781602" cy="5027349"/>
          </a:xfrm>
          <a:custGeom>
            <a:avLst/>
            <a:gdLst>
              <a:gd name="connsiteX0" fmla="*/ 5796655 w 6781602"/>
              <a:gd name="connsiteY0" fmla="*/ 1003496 h 5027349"/>
              <a:gd name="connsiteX1" fmla="*/ 6383378 w 6781602"/>
              <a:gd name="connsiteY1" fmla="*/ 1003496 h 5027349"/>
              <a:gd name="connsiteX2" fmla="*/ 6474618 w 6781602"/>
              <a:gd name="connsiteY2" fmla="*/ 1056522 h 5027349"/>
              <a:gd name="connsiteX3" fmla="*/ 6767346 w 6781602"/>
              <a:gd name="connsiteY3" fmla="*/ 1562802 h 5027349"/>
              <a:gd name="connsiteX4" fmla="*/ 6767346 w 6781602"/>
              <a:gd name="connsiteY4" fmla="*/ 1666330 h 5027349"/>
              <a:gd name="connsiteX5" fmla="*/ 6474618 w 6781602"/>
              <a:gd name="connsiteY5" fmla="*/ 2172610 h 5027349"/>
              <a:gd name="connsiteX6" fmla="*/ 6383378 w 6781602"/>
              <a:gd name="connsiteY6" fmla="*/ 2225637 h 5027349"/>
              <a:gd name="connsiteX7" fmla="*/ 5796655 w 6781602"/>
              <a:gd name="connsiteY7" fmla="*/ 2225637 h 5027349"/>
              <a:gd name="connsiteX8" fmla="*/ 5706680 w 6781602"/>
              <a:gd name="connsiteY8" fmla="*/ 2172610 h 5027349"/>
              <a:gd name="connsiteX9" fmla="*/ 5412686 w 6781602"/>
              <a:gd name="connsiteY9" fmla="*/ 1666330 h 5027349"/>
              <a:gd name="connsiteX10" fmla="*/ 5412686 w 6781602"/>
              <a:gd name="connsiteY10" fmla="*/ 1562802 h 5027349"/>
              <a:gd name="connsiteX11" fmla="*/ 5706680 w 6781602"/>
              <a:gd name="connsiteY11" fmla="*/ 1056522 h 5027349"/>
              <a:gd name="connsiteX12" fmla="*/ 5796655 w 6781602"/>
              <a:gd name="connsiteY12" fmla="*/ 1003496 h 5027349"/>
              <a:gd name="connsiteX13" fmla="*/ 1638118 w 6781602"/>
              <a:gd name="connsiteY13" fmla="*/ 0 h 5027349"/>
              <a:gd name="connsiteX14" fmla="*/ 4051638 w 6781602"/>
              <a:gd name="connsiteY14" fmla="*/ 0 h 5027349"/>
              <a:gd name="connsiteX15" fmla="*/ 4426960 w 6781602"/>
              <a:gd name="connsiteY15" fmla="*/ 218128 h 5027349"/>
              <a:gd name="connsiteX16" fmla="*/ 5631113 w 6781602"/>
              <a:gd name="connsiteY16" fmla="*/ 2300740 h 5027349"/>
              <a:gd name="connsiteX17" fmla="*/ 5631113 w 6781602"/>
              <a:gd name="connsiteY17" fmla="*/ 2726611 h 5027349"/>
              <a:gd name="connsiteX18" fmla="*/ 5184003 w 6781602"/>
              <a:gd name="connsiteY18" fmla="*/ 3499898 h 5027349"/>
              <a:gd name="connsiteX19" fmla="*/ 5179849 w 6781602"/>
              <a:gd name="connsiteY19" fmla="*/ 3507081 h 5027349"/>
              <a:gd name="connsiteX20" fmla="*/ 5161054 w 6781602"/>
              <a:gd name="connsiteY20" fmla="*/ 3493907 h 5027349"/>
              <a:gd name="connsiteX21" fmla="*/ 5074850 w 6781602"/>
              <a:gd name="connsiteY21" fmla="*/ 3469060 h 5027349"/>
              <a:gd name="connsiteX22" fmla="*/ 4002084 w 6781602"/>
              <a:gd name="connsiteY22" fmla="*/ 3469060 h 5027349"/>
              <a:gd name="connsiteX23" fmla="*/ 3848833 w 6781602"/>
              <a:gd name="connsiteY23" fmla="*/ 3554248 h 5027349"/>
              <a:gd name="connsiteX24" fmla="*/ 3312449 w 6781602"/>
              <a:gd name="connsiteY24" fmla="*/ 4472382 h 5027349"/>
              <a:gd name="connsiteX25" fmla="*/ 3312449 w 6781602"/>
              <a:gd name="connsiteY25" fmla="*/ 4649068 h 5027349"/>
              <a:gd name="connsiteX26" fmla="*/ 3486748 w 6781602"/>
              <a:gd name="connsiteY26" fmla="*/ 4947416 h 5027349"/>
              <a:gd name="connsiteX27" fmla="*/ 3533445 w 6781602"/>
              <a:gd name="connsiteY27" fmla="*/ 5027349 h 5027349"/>
              <a:gd name="connsiteX28" fmla="*/ 3462401 w 6781602"/>
              <a:gd name="connsiteY28" fmla="*/ 5027349 h 5027349"/>
              <a:gd name="connsiteX29" fmla="*/ 1638118 w 6781602"/>
              <a:gd name="connsiteY29" fmla="*/ 5027349 h 5027349"/>
              <a:gd name="connsiteX30" fmla="*/ 1268010 w 6781602"/>
              <a:gd name="connsiteY30" fmla="*/ 4809219 h 5027349"/>
              <a:gd name="connsiteX31" fmla="*/ 58645 w 6781602"/>
              <a:gd name="connsiteY31" fmla="*/ 2726611 h 5027349"/>
              <a:gd name="connsiteX32" fmla="*/ 58645 w 6781602"/>
              <a:gd name="connsiteY32" fmla="*/ 2300740 h 5027349"/>
              <a:gd name="connsiteX33" fmla="*/ 1268010 w 6781602"/>
              <a:gd name="connsiteY33" fmla="*/ 218128 h 5027349"/>
              <a:gd name="connsiteX34" fmla="*/ 1638118 w 6781602"/>
              <a:gd name="connsiteY34" fmla="*/ 0 h 50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1602" h="5027349">
                <a:moveTo>
                  <a:pt x="5796655" y="1003496"/>
                </a:moveTo>
                <a:cubicBezTo>
                  <a:pt x="5796655" y="1003496"/>
                  <a:pt x="5796655" y="1003496"/>
                  <a:pt x="6383378" y="1003496"/>
                </a:cubicBezTo>
                <a:cubicBezTo>
                  <a:pt x="6421395" y="1003496"/>
                  <a:pt x="6455609" y="1023697"/>
                  <a:pt x="6474618" y="1056522"/>
                </a:cubicBezTo>
                <a:cubicBezTo>
                  <a:pt x="6474618" y="1056522"/>
                  <a:pt x="6474618" y="1056522"/>
                  <a:pt x="6767346" y="1562802"/>
                </a:cubicBezTo>
                <a:cubicBezTo>
                  <a:pt x="6786354" y="1594366"/>
                  <a:pt x="6786354" y="1634767"/>
                  <a:pt x="6767346" y="1666330"/>
                </a:cubicBezTo>
                <a:cubicBezTo>
                  <a:pt x="6767346" y="1666330"/>
                  <a:pt x="6767346" y="1666330"/>
                  <a:pt x="6474618" y="2172610"/>
                </a:cubicBezTo>
                <a:cubicBezTo>
                  <a:pt x="6455609" y="2205437"/>
                  <a:pt x="6421395" y="2225637"/>
                  <a:pt x="6383378" y="2225637"/>
                </a:cubicBezTo>
                <a:cubicBezTo>
                  <a:pt x="6383378" y="2225637"/>
                  <a:pt x="6383378" y="2225637"/>
                  <a:pt x="5796655" y="2225637"/>
                </a:cubicBezTo>
                <a:cubicBezTo>
                  <a:pt x="5759904" y="2225637"/>
                  <a:pt x="5724423" y="2205437"/>
                  <a:pt x="5706680" y="2172610"/>
                </a:cubicBezTo>
                <a:cubicBezTo>
                  <a:pt x="5706680" y="2172610"/>
                  <a:pt x="5706680" y="2172610"/>
                  <a:pt x="5412686" y="1666330"/>
                </a:cubicBezTo>
                <a:cubicBezTo>
                  <a:pt x="5393677" y="1634767"/>
                  <a:pt x="5393677" y="1594366"/>
                  <a:pt x="5412686" y="1562802"/>
                </a:cubicBezTo>
                <a:cubicBezTo>
                  <a:pt x="5412686" y="1562802"/>
                  <a:pt x="5412686" y="1562802"/>
                  <a:pt x="5706680" y="1056522"/>
                </a:cubicBezTo>
                <a:cubicBezTo>
                  <a:pt x="5724423" y="1023697"/>
                  <a:pt x="5759904" y="1003496"/>
                  <a:pt x="5796655" y="1003496"/>
                </a:cubicBezTo>
                <a:close/>
                <a:moveTo>
                  <a:pt x="1638118" y="0"/>
                </a:moveTo>
                <a:cubicBezTo>
                  <a:pt x="1638118" y="0"/>
                  <a:pt x="1638118" y="0"/>
                  <a:pt x="4051638" y="0"/>
                </a:cubicBezTo>
                <a:cubicBezTo>
                  <a:pt x="4208022" y="0"/>
                  <a:pt x="4348769" y="83096"/>
                  <a:pt x="4426960" y="218128"/>
                </a:cubicBezTo>
                <a:cubicBezTo>
                  <a:pt x="4426960" y="218128"/>
                  <a:pt x="4426960" y="218128"/>
                  <a:pt x="5631113" y="2300740"/>
                </a:cubicBezTo>
                <a:cubicBezTo>
                  <a:pt x="5709306" y="2430577"/>
                  <a:pt x="5709306" y="2596771"/>
                  <a:pt x="5631113" y="2726611"/>
                </a:cubicBezTo>
                <a:cubicBezTo>
                  <a:pt x="5631113" y="2726611"/>
                  <a:pt x="5631113" y="2726611"/>
                  <a:pt x="5184003" y="3499898"/>
                </a:cubicBezTo>
                <a:lnTo>
                  <a:pt x="5179849" y="3507081"/>
                </a:lnTo>
                <a:lnTo>
                  <a:pt x="5161054" y="3493907"/>
                </a:lnTo>
                <a:cubicBezTo>
                  <a:pt x="5133118" y="3478526"/>
                  <a:pt x="5101988" y="3469060"/>
                  <a:pt x="5074850" y="3469060"/>
                </a:cubicBezTo>
                <a:cubicBezTo>
                  <a:pt x="5074850" y="3469060"/>
                  <a:pt x="5074850" y="3469060"/>
                  <a:pt x="4002084" y="3469060"/>
                </a:cubicBezTo>
                <a:cubicBezTo>
                  <a:pt x="3944615" y="3469060"/>
                  <a:pt x="3874374" y="3506922"/>
                  <a:pt x="3848833" y="3554248"/>
                </a:cubicBezTo>
                <a:cubicBezTo>
                  <a:pt x="3848833" y="3554248"/>
                  <a:pt x="3848833" y="3554248"/>
                  <a:pt x="3312449" y="4472382"/>
                </a:cubicBezTo>
                <a:cubicBezTo>
                  <a:pt x="3283714" y="4522863"/>
                  <a:pt x="3283714" y="4598585"/>
                  <a:pt x="3312449" y="4649068"/>
                </a:cubicBezTo>
                <a:cubicBezTo>
                  <a:pt x="3312449" y="4649068"/>
                  <a:pt x="3312449" y="4649068"/>
                  <a:pt x="3486748" y="4947416"/>
                </a:cubicBezTo>
                <a:lnTo>
                  <a:pt x="3533445" y="5027349"/>
                </a:lnTo>
                <a:lnTo>
                  <a:pt x="3462401" y="5027349"/>
                </a:lnTo>
                <a:cubicBezTo>
                  <a:pt x="3108857" y="5027349"/>
                  <a:pt x="2543189" y="5027349"/>
                  <a:pt x="1638118" y="5027349"/>
                </a:cubicBezTo>
                <a:cubicBezTo>
                  <a:pt x="1486947" y="5027349"/>
                  <a:pt x="1340989" y="4944252"/>
                  <a:pt x="1268010" y="4809219"/>
                </a:cubicBezTo>
                <a:cubicBezTo>
                  <a:pt x="1268010" y="4809219"/>
                  <a:pt x="1268010" y="4809219"/>
                  <a:pt x="58645" y="2726611"/>
                </a:cubicBezTo>
                <a:cubicBezTo>
                  <a:pt x="-19548" y="2596771"/>
                  <a:pt x="-19548" y="2430577"/>
                  <a:pt x="58645" y="2300740"/>
                </a:cubicBezTo>
                <a:cubicBezTo>
                  <a:pt x="58645" y="2300740"/>
                  <a:pt x="58645" y="2300740"/>
                  <a:pt x="1268010" y="218128"/>
                </a:cubicBezTo>
                <a:cubicBezTo>
                  <a:pt x="1340989" y="83096"/>
                  <a:pt x="1486947" y="0"/>
                  <a:pt x="16381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sp>
        <p:nvSpPr>
          <p:cNvPr id="2" name="Title 1"/>
          <p:cNvSpPr>
            <a:spLocks noGrp="1"/>
          </p:cNvSpPr>
          <p:nvPr>
            <p:ph type="title"/>
          </p:nvPr>
        </p:nvSpPr>
        <p:spPr>
          <a:xfrm>
            <a:off x="1821947" y="1020892"/>
            <a:ext cx="4322141" cy="1180532"/>
          </a:xfrm>
        </p:spPr>
        <p:txBody>
          <a:bodyPr vert="horz" lIns="91440" tIns="45720" rIns="91440" bIns="45720" rtlCol="0" anchor="b">
            <a:normAutofit fontScale="90000"/>
          </a:bodyPr>
          <a:lstStyle/>
          <a:p>
            <a:r>
              <a:rPr lang="en-US" sz="5300" b="1" u="sng" kern="1200" dirty="0">
                <a:solidFill>
                  <a:schemeClr val="bg1"/>
                </a:solidFill>
                <a:latin typeface="Baskerville Old Face" panose="02020602080505020303" pitchFamily="18" charset="0"/>
              </a:rPr>
              <a:t>ABSTRACT</a:t>
            </a:r>
            <a:br>
              <a:rPr lang="en-US" sz="3600" b="1" kern="1200" dirty="0">
                <a:solidFill>
                  <a:schemeClr val="bg1"/>
                </a:solidFill>
                <a:latin typeface="+mj-lt"/>
                <a:ea typeface="+mj-ea"/>
                <a:cs typeface="+mj-cs"/>
              </a:rPr>
            </a:br>
            <a:endParaRPr lang="en-US" sz="3600" kern="1200" dirty="0">
              <a:solidFill>
                <a:schemeClr val="bg1"/>
              </a:solidFill>
              <a:latin typeface="+mj-lt"/>
              <a:ea typeface="+mj-ea"/>
              <a:cs typeface="+mj-cs"/>
            </a:endParaRPr>
          </a:p>
        </p:txBody>
      </p:sp>
      <p:sp>
        <p:nvSpPr>
          <p:cNvPr id="3" name="TextBox 2">
            <a:extLst>
              <a:ext uri="{FF2B5EF4-FFF2-40B4-BE49-F238E27FC236}">
                <a16:creationId xmlns:a16="http://schemas.microsoft.com/office/drawing/2014/main" id="{31CE4950-9C4F-A1DB-F505-0008CADCD901}"/>
              </a:ext>
            </a:extLst>
          </p:cNvPr>
          <p:cNvSpPr txBox="1"/>
          <p:nvPr/>
        </p:nvSpPr>
        <p:spPr>
          <a:xfrm>
            <a:off x="1460483" y="1821905"/>
            <a:ext cx="3985457" cy="2887660"/>
          </a:xfrm>
          <a:prstGeom prst="rect">
            <a:avLst/>
          </a:prstGeom>
        </p:spPr>
        <p:txBody>
          <a:bodyPr vert="horz" lIns="91440" tIns="45720" rIns="91440" bIns="45720" rtlCol="0" anchor="t">
            <a:normAutofit fontScale="92500" lnSpcReduction="10000"/>
          </a:bodyPr>
          <a:lstStyle/>
          <a:p>
            <a:pPr marL="114300" algn="just">
              <a:lnSpc>
                <a:spcPct val="90000"/>
              </a:lnSpc>
              <a:spcAft>
                <a:spcPts val="600"/>
              </a:spcAft>
              <a:defRPr/>
            </a:pPr>
            <a:r>
              <a:rPr lang="en-US" dirty="0">
                <a:solidFill>
                  <a:prstClr val="white"/>
                </a:solidFill>
              </a:rPr>
              <a:t>The main purpose of the presentation is to explain the WEBRTC architecture used by duo and the security and performance features of the duo app.</a:t>
            </a:r>
          </a:p>
          <a:p>
            <a:pPr marL="114300" algn="just">
              <a:lnSpc>
                <a:spcPct val="90000"/>
              </a:lnSpc>
              <a:spcAft>
                <a:spcPts val="600"/>
              </a:spcAft>
              <a:defRPr/>
            </a:pPr>
            <a:endParaRPr lang="en-US" dirty="0">
              <a:solidFill>
                <a:prstClr val="white"/>
              </a:solidFill>
            </a:endParaRPr>
          </a:p>
          <a:p>
            <a:pPr marL="114300" algn="just">
              <a:lnSpc>
                <a:spcPct val="90000"/>
              </a:lnSpc>
              <a:spcAft>
                <a:spcPts val="600"/>
              </a:spcAft>
              <a:defRPr/>
            </a:pPr>
            <a:r>
              <a:rPr lang="en-US" dirty="0">
                <a:solidFill>
                  <a:prstClr val="white"/>
                </a:solidFill>
              </a:rPr>
              <a:t>According to this presentation mainly we discuss What is WEBRTC Architecture, How to use WEBRTC Architecture to google duo, why duo was built around the WEBRTC Architecture style, How to use security for duo &amp; how to use performance for google duo.</a:t>
            </a:r>
          </a:p>
        </p:txBody>
      </p:sp>
      <p:sp>
        <p:nvSpPr>
          <p:cNvPr id="42" name="Freeform: Shape 41">
            <a:extLst>
              <a:ext uri="{FF2B5EF4-FFF2-40B4-BE49-F238E27FC236}">
                <a16:creationId xmlns:a16="http://schemas.microsoft.com/office/drawing/2014/main" id="{F5326998-025B-4685-A6F0-C8F498C3B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018" y="4308594"/>
            <a:ext cx="2492744" cy="2183328"/>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prstClr val="white"/>
              </a:solidFill>
            </a:endParaRPr>
          </a:p>
        </p:txBody>
      </p:sp>
      <p:pic>
        <p:nvPicPr>
          <p:cNvPr id="6" name="Picture 5" descr="Diagram&#10;&#10;Description automatically generated">
            <a:extLst>
              <a:ext uri="{FF2B5EF4-FFF2-40B4-BE49-F238E27FC236}">
                <a16:creationId xmlns:a16="http://schemas.microsoft.com/office/drawing/2014/main" id="{383A8A1A-1D01-A568-662F-CFFA561B3F66}"/>
              </a:ext>
            </a:extLst>
          </p:cNvPr>
          <p:cNvPicPr>
            <a:picLocks noChangeAspect="1"/>
          </p:cNvPicPr>
          <p:nvPr/>
        </p:nvPicPr>
        <p:blipFill rotWithShape="1">
          <a:blip r:embed="rId3">
            <a:extLst>
              <a:ext uri="{28A0092B-C50C-407E-A947-70E740481C1C}">
                <a14:useLocalDpi xmlns:a14="http://schemas.microsoft.com/office/drawing/2010/main" val="0"/>
              </a:ext>
            </a:extLst>
          </a:blip>
          <a:srcRect t="6682" r="-5" b="7130"/>
          <a:stretch/>
        </p:blipFill>
        <p:spPr>
          <a:xfrm>
            <a:off x="4090298" y="4418543"/>
            <a:ext cx="2278184" cy="1963430"/>
          </a:xfrm>
          <a:custGeom>
            <a:avLst/>
            <a:gdLst/>
            <a:ahLst/>
            <a:cxnLst/>
            <a:rect l="l" t="t" r="r" b="b"/>
            <a:pathLst>
              <a:path w="2278184" h="1963430">
                <a:moveTo>
                  <a:pt x="649972" y="0"/>
                </a:moveTo>
                <a:cubicBezTo>
                  <a:pt x="1630402" y="0"/>
                  <a:pt x="1630402" y="0"/>
                  <a:pt x="1630402" y="0"/>
                </a:cubicBezTo>
                <a:cubicBezTo>
                  <a:pt x="1680006" y="0"/>
                  <a:pt x="1744201" y="34048"/>
                  <a:pt x="1770463" y="76608"/>
                </a:cubicBezTo>
                <a:cubicBezTo>
                  <a:pt x="2260676" y="902270"/>
                  <a:pt x="2260676" y="902270"/>
                  <a:pt x="2260676" y="902270"/>
                </a:cubicBezTo>
                <a:cubicBezTo>
                  <a:pt x="2284020" y="947667"/>
                  <a:pt x="2284020" y="1015763"/>
                  <a:pt x="2260676" y="1061161"/>
                </a:cubicBezTo>
                <a:cubicBezTo>
                  <a:pt x="1770463" y="1886822"/>
                  <a:pt x="1770463" y="1886822"/>
                  <a:pt x="1770463" y="1886822"/>
                </a:cubicBezTo>
                <a:cubicBezTo>
                  <a:pt x="1744201" y="1929383"/>
                  <a:pt x="1680006" y="1963430"/>
                  <a:pt x="1630402" y="1963430"/>
                </a:cubicBezTo>
                <a:lnTo>
                  <a:pt x="649972" y="1963430"/>
                </a:lnTo>
                <a:cubicBezTo>
                  <a:pt x="597450" y="1963430"/>
                  <a:pt x="533255" y="1929383"/>
                  <a:pt x="509912" y="1886822"/>
                </a:cubicBezTo>
                <a:cubicBezTo>
                  <a:pt x="19697" y="1061161"/>
                  <a:pt x="19697" y="1061161"/>
                  <a:pt x="19697" y="1061161"/>
                </a:cubicBezTo>
                <a:cubicBezTo>
                  <a:pt x="-6565" y="1015763"/>
                  <a:pt x="-6565" y="947667"/>
                  <a:pt x="19697" y="902270"/>
                </a:cubicBezTo>
                <a:cubicBezTo>
                  <a:pt x="509912" y="76608"/>
                  <a:pt x="509912" y="76608"/>
                  <a:pt x="509912" y="76608"/>
                </a:cubicBezTo>
                <a:cubicBezTo>
                  <a:pt x="533255" y="34048"/>
                  <a:pt x="597450" y="0"/>
                  <a:pt x="649972" y="0"/>
                </a:cubicBezTo>
                <a:close/>
              </a:path>
            </a:pathLst>
          </a:custGeom>
        </p:spPr>
      </p:pic>
      <p:sp>
        <p:nvSpPr>
          <p:cNvPr id="9" name="TextBox 8"/>
          <p:cNvSpPr txBox="1"/>
          <p:nvPr/>
        </p:nvSpPr>
        <p:spPr>
          <a:xfrm>
            <a:off x="10890519" y="-72828"/>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740287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p:cTn id="10"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3">
                                            <p:txEl>
                                              <p:pRg st="0" end="0"/>
                                            </p:txEl>
                                          </p:spTgt>
                                        </p:tgtEl>
                                      </p:cBhvr>
                                    </p:animEffect>
                                  </p:childTnLst>
                                </p:cTn>
                              </p:par>
                              <p:par>
                                <p:cTn id="13" presetID="53"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47" name="Rectangle 4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 name="Title 1">
            <a:extLst>
              <a:ext uri="{FF2B5EF4-FFF2-40B4-BE49-F238E27FC236}">
                <a16:creationId xmlns:a16="http://schemas.microsoft.com/office/drawing/2014/main" id="{0CE1B769-3C58-4B57-B7BC-3494220C1E74}"/>
              </a:ext>
            </a:extLst>
          </p:cNvPr>
          <p:cNvSpPr>
            <a:spLocks noGrp="1"/>
          </p:cNvSpPr>
          <p:nvPr>
            <p:ph type="title"/>
          </p:nvPr>
        </p:nvSpPr>
        <p:spPr>
          <a:xfrm>
            <a:off x="5928395" y="-34507"/>
            <a:ext cx="5204909" cy="1330839"/>
          </a:xfrm>
        </p:spPr>
        <p:txBody>
          <a:bodyPr vert="horz" lIns="91440" tIns="45720" rIns="91440" bIns="45720" rtlCol="0" anchor="ctr">
            <a:noAutofit/>
          </a:bodyPr>
          <a:lstStyle/>
          <a:p>
            <a:r>
              <a:rPr lang="en-US" sz="4800" b="1" u="sng" dirty="0">
                <a:latin typeface="Baskerville Old Face" panose="02020602080505020303" pitchFamily="18" charset="0"/>
              </a:rPr>
              <a:t>INTRODUCTION</a:t>
            </a:r>
          </a:p>
        </p:txBody>
      </p:sp>
      <p:pic>
        <p:nvPicPr>
          <p:cNvPr id="5" name="Content Placeholder 4" descr="Graphical user interface, application&#10;&#10;Description automatically generated">
            <a:extLst>
              <a:ext uri="{FF2B5EF4-FFF2-40B4-BE49-F238E27FC236}">
                <a16:creationId xmlns:a16="http://schemas.microsoft.com/office/drawing/2014/main" id="{F900BF30-A0F9-4A55-82C3-EB3759B51A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07" r="30379" b="1"/>
          <a:stretch/>
        </p:blipFill>
        <p:spPr>
          <a:xfrm>
            <a:off x="0" y="10"/>
            <a:ext cx="5204909"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E25543D9-0CF0-94DA-002A-C652675492F1}"/>
              </a:ext>
            </a:extLst>
          </p:cNvPr>
          <p:cNvSpPr txBox="1"/>
          <p:nvPr/>
        </p:nvSpPr>
        <p:spPr>
          <a:xfrm>
            <a:off x="7241478" y="1330838"/>
            <a:ext cx="4696131" cy="3908586"/>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defRPr/>
            </a:pPr>
            <a:endParaRPr lang="en-US" sz="1600" b="1" dirty="0">
              <a:solidFill>
                <a:prstClr val="black"/>
              </a:solidFill>
              <a:latin typeface="Bradley Hand ITC" panose="03070402050302030203" pitchFamily="66" charset="0"/>
            </a:endParaRPr>
          </a:p>
          <a:p>
            <a:pPr marL="285750" indent="-228600">
              <a:lnSpc>
                <a:spcPct val="90000"/>
              </a:lnSpc>
              <a:spcAft>
                <a:spcPts val="600"/>
              </a:spcAft>
              <a:buFont typeface="Arial" panose="020B0604020202020204" pitchFamily="34" charset="0"/>
              <a:buChar char="•"/>
              <a:defRPr/>
            </a:pPr>
            <a:endParaRPr lang="en-US" sz="1600" b="1" dirty="0">
              <a:solidFill>
                <a:prstClr val="black"/>
              </a:solidFill>
              <a:latin typeface="Bradley Hand ITC" panose="03070402050302030203" pitchFamily="66" charset="0"/>
            </a:endParaRPr>
          </a:p>
        </p:txBody>
      </p:sp>
      <p:graphicFrame>
        <p:nvGraphicFramePr>
          <p:cNvPr id="4" name="Diagram 3">
            <a:extLst>
              <a:ext uri="{FF2B5EF4-FFF2-40B4-BE49-F238E27FC236}">
                <a16:creationId xmlns:a16="http://schemas.microsoft.com/office/drawing/2014/main" id="{F1E7E29F-179C-A472-1928-3920EA9B34F0}"/>
              </a:ext>
            </a:extLst>
          </p:cNvPr>
          <p:cNvGraphicFramePr/>
          <p:nvPr/>
        </p:nvGraphicFramePr>
        <p:xfrm>
          <a:off x="5035898" y="1385085"/>
          <a:ext cx="690171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40008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51" name="Group 50">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2" name="Rectangle 51">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3" name="Oval 52">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4" name="Oval 53">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nvGrpSpPr>
            <p:cNvPr id="55" name="Group 54">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59">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61" name="Rectangle 60">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56" name="Group 55">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8" name="Rectangle 57">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9" name="Rectangle 58">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57" name="Rectangle 56">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63" name="Rectangle 62">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dirty="0">
              <a:solidFill>
                <a:prstClr val="white"/>
              </a:solidFill>
              <a:latin typeface="Avenir Next LT Pro"/>
            </a:endParaRPr>
          </a:p>
        </p:txBody>
      </p:sp>
      <p:sp>
        <p:nvSpPr>
          <p:cNvPr id="2" name="Title 1">
            <a:extLst>
              <a:ext uri="{FF2B5EF4-FFF2-40B4-BE49-F238E27FC236}">
                <a16:creationId xmlns:a16="http://schemas.microsoft.com/office/drawing/2014/main" id="{AC8DC65A-5500-489A-9F1C-C4B5F411B713}"/>
              </a:ext>
            </a:extLst>
          </p:cNvPr>
          <p:cNvSpPr>
            <a:spLocks noGrp="1"/>
          </p:cNvSpPr>
          <p:nvPr>
            <p:ph type="title"/>
          </p:nvPr>
        </p:nvSpPr>
        <p:spPr>
          <a:xfrm>
            <a:off x="-79258" y="1028635"/>
            <a:ext cx="11705201" cy="712719"/>
          </a:xfrm>
        </p:spPr>
        <p:txBody>
          <a:bodyPr vert="horz" lIns="91440" tIns="45720" rIns="91440" bIns="45720" rtlCol="0" anchor="t">
            <a:normAutofit fontScale="90000"/>
          </a:bodyPr>
          <a:lstStyle/>
          <a:p>
            <a:r>
              <a:rPr lang="en-US" sz="5400" b="1" dirty="0">
                <a:latin typeface="Baskerville Old Face" panose="02020602080505020303" pitchFamily="18" charset="0"/>
              </a:rPr>
              <a:t>WHAT IS WEBRTC ARCHITECTURE</a:t>
            </a:r>
            <a:br>
              <a:rPr lang="en-US" sz="4200" dirty="0">
                <a:latin typeface="Berlin Sans FB" panose="020E0602020502020306" pitchFamily="34" charset="0"/>
              </a:rPr>
            </a:br>
            <a:endParaRPr lang="en-US" sz="4200" dirty="0"/>
          </a:p>
        </p:txBody>
      </p:sp>
      <p:grpSp>
        <p:nvGrpSpPr>
          <p:cNvPr id="65" name="Group 64">
            <a:extLst>
              <a:ext uri="{FF2B5EF4-FFF2-40B4-BE49-F238E27FC236}">
                <a16:creationId xmlns:a16="http://schemas.microsoft.com/office/drawing/2014/main" id="{70F07649-C052-4357-AF9E-DDB6A8ED08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52225" y="1671579"/>
            <a:ext cx="4851399" cy="5186421"/>
            <a:chOff x="3452225" y="1671579"/>
            <a:chExt cx="4851399" cy="5186421"/>
          </a:xfrm>
        </p:grpSpPr>
        <p:sp>
          <p:nvSpPr>
            <p:cNvPr id="66" name="Oval 65">
              <a:extLst>
                <a:ext uri="{FF2B5EF4-FFF2-40B4-BE49-F238E27FC236}">
                  <a16:creationId xmlns:a16="http://schemas.microsoft.com/office/drawing/2014/main" id="{CAE2E155-6590-471C-B30D-561F3C0400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3511509" y="1671579"/>
              <a:ext cx="4792115" cy="4792115"/>
            </a:xfrm>
            <a:prstGeom prst="ellipse">
              <a:avLst/>
            </a:prstGeom>
            <a:solidFill>
              <a:schemeClr val="accent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67" name="Oval 66">
              <a:extLst>
                <a:ext uri="{FF2B5EF4-FFF2-40B4-BE49-F238E27FC236}">
                  <a16:creationId xmlns:a16="http://schemas.microsoft.com/office/drawing/2014/main" id="{4528473A-0840-44E4-8C06-674FDDCF1C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3452225" y="2538000"/>
              <a:ext cx="4320000" cy="4320000"/>
            </a:xfrm>
            <a:prstGeom prst="ellipse">
              <a:avLst/>
            </a:prstGeom>
            <a:solidFill>
              <a:schemeClr val="accent1">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pic>
        <p:nvPicPr>
          <p:cNvPr id="5" name="Content Placeholder 4" descr="Logo, company name&#10;&#10;Description automatically generated">
            <a:extLst>
              <a:ext uri="{FF2B5EF4-FFF2-40B4-BE49-F238E27FC236}">
                <a16:creationId xmlns:a16="http://schemas.microsoft.com/office/drawing/2014/main" id="{4B01343F-7D1E-4D41-B06B-E4BE5EA743AB}"/>
              </a:ext>
            </a:extLst>
          </p:cNvPr>
          <p:cNvPicPr>
            <a:picLocks noChangeAspect="1"/>
          </p:cNvPicPr>
          <p:nvPr/>
        </p:nvPicPr>
        <p:blipFill rotWithShape="1">
          <a:blip r:embed="rId2">
            <a:extLst>
              <a:ext uri="{28A0092B-C50C-407E-A947-70E740481C1C}">
                <a14:useLocalDpi xmlns:a14="http://schemas.microsoft.com/office/drawing/2010/main" val="0"/>
              </a:ext>
            </a:extLst>
          </a:blip>
          <a:srcRect l="15095" r="14757" b="1"/>
          <a:stretch/>
        </p:blipFill>
        <p:spPr>
          <a:xfrm>
            <a:off x="9374987" y="1130531"/>
            <a:ext cx="2940501" cy="2940501"/>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sp>
        <p:nvSpPr>
          <p:cNvPr id="4" name="Flowchart: Sequential Access Storage 3">
            <a:extLst>
              <a:ext uri="{FF2B5EF4-FFF2-40B4-BE49-F238E27FC236}">
                <a16:creationId xmlns:a16="http://schemas.microsoft.com/office/drawing/2014/main" id="{F37EE6D2-1D09-A4A3-9BA4-A14E60B4B328}"/>
              </a:ext>
            </a:extLst>
          </p:cNvPr>
          <p:cNvSpPr/>
          <p:nvPr/>
        </p:nvSpPr>
        <p:spPr>
          <a:xfrm>
            <a:off x="7924772" y="4334785"/>
            <a:ext cx="4172496" cy="2538778"/>
          </a:xfrm>
          <a:prstGeom prst="flowChartMagnetic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en-US" sz="1400" b="1" i="1" dirty="0">
                <a:solidFill>
                  <a:prstClr val="black"/>
                </a:solidFill>
                <a:latin typeface="Baskerville Old Face" panose="02020602080505020303" pitchFamily="18" charset="0"/>
              </a:rPr>
              <a:t>“To enable rich, high-quality RTC applications to be developed for the browser, mobile platforms, and IoT devices, and allow them all to communicate via a common set of protocols. The WebRTC initiative is a project supported by Google, Mozilla and Opera, amongst others.” </a:t>
            </a:r>
          </a:p>
        </p:txBody>
      </p:sp>
      <p:graphicFrame>
        <p:nvGraphicFramePr>
          <p:cNvPr id="7" name="Diagram 6">
            <a:extLst>
              <a:ext uri="{FF2B5EF4-FFF2-40B4-BE49-F238E27FC236}">
                <a16:creationId xmlns:a16="http://schemas.microsoft.com/office/drawing/2014/main" id="{D5E819C3-068E-F01C-B73D-149FAC20F311}"/>
              </a:ext>
            </a:extLst>
          </p:cNvPr>
          <p:cNvGraphicFramePr/>
          <p:nvPr/>
        </p:nvGraphicFramePr>
        <p:xfrm>
          <a:off x="293998" y="588979"/>
          <a:ext cx="888235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485116" y="-137511"/>
            <a:ext cx="4653355" cy="1384995"/>
          </a:xfrm>
          <a:prstGeom prst="rect">
            <a:avLst/>
          </a:prstGeom>
          <a:noFill/>
        </p:spPr>
        <p:txBody>
          <a:bodyPr wrap="square" rtlCol="0">
            <a:spAutoFit/>
          </a:bodyPr>
          <a:lstStyle/>
          <a:p>
            <a:pPr>
              <a:defRPr/>
            </a:pPr>
            <a:r>
              <a:rPr lang="en-US" sz="6600" b="1" u="sng" dirty="0">
                <a:solidFill>
                  <a:prstClr val="black"/>
                </a:solidFill>
                <a:latin typeface="Baskerville Old Face" panose="02020602080505020303" pitchFamily="18" charset="0"/>
              </a:rPr>
              <a:t>ANALYSIS</a:t>
            </a:r>
            <a:endParaRPr lang="en-US" sz="6600" u="sng" dirty="0">
              <a:solidFill>
                <a:prstClr val="black"/>
              </a:solidFill>
              <a:latin typeface="Baskerville Old Face" panose="02020602080505020303" pitchFamily="18" charset="0"/>
            </a:endParaRPr>
          </a:p>
          <a:p>
            <a:pPr>
              <a:defRPr/>
            </a:pPr>
            <a:endParaRPr lang="en-US" dirty="0">
              <a:solidFill>
                <a:prstClr val="black"/>
              </a:solidFill>
            </a:endParaRPr>
          </a:p>
        </p:txBody>
      </p:sp>
      <p:sp>
        <p:nvSpPr>
          <p:cNvPr id="23" name="TextBox 22"/>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2087532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1"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amond(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Graphic spid="7" grpId="0">
        <p:bldAsOne/>
      </p:bldGraphic>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18CF-B5BD-46BF-AE6F-737C6DB6076D}"/>
              </a:ext>
            </a:extLst>
          </p:cNvPr>
          <p:cNvSpPr>
            <a:spLocks noGrp="1"/>
          </p:cNvSpPr>
          <p:nvPr>
            <p:ph type="title"/>
          </p:nvPr>
        </p:nvSpPr>
        <p:spPr>
          <a:xfrm>
            <a:off x="0" y="33905"/>
            <a:ext cx="8128000" cy="1325563"/>
          </a:xfrm>
        </p:spPr>
        <p:txBody>
          <a:bodyPr vert="horz" lIns="91440" tIns="45720" rIns="91440" bIns="45720" rtlCol="0" anchor="ctr">
            <a:normAutofit fontScale="90000"/>
          </a:bodyPr>
          <a:lstStyle/>
          <a:p>
            <a:r>
              <a:rPr lang="en-US" sz="4000" b="1" kern="1200" dirty="0">
                <a:solidFill>
                  <a:schemeClr val="tx1"/>
                </a:solidFill>
                <a:latin typeface="Baskerville Old Face" panose="02020602080505020303" pitchFamily="18" charset="0"/>
              </a:rPr>
              <a:t>HOW TO USE WEBRTC ARCHITECTURE TO GOOGLE DUO</a:t>
            </a:r>
            <a:br>
              <a:rPr lang="en-US" sz="2800" b="1" kern="1200" dirty="0">
                <a:solidFill>
                  <a:schemeClr val="tx1"/>
                </a:solidFill>
                <a:latin typeface="+mj-lt"/>
                <a:ea typeface="+mj-ea"/>
                <a:cs typeface="+mj-cs"/>
              </a:rPr>
            </a:br>
            <a:endParaRPr lang="en-US" sz="2800" b="1" kern="1200" dirty="0">
              <a:solidFill>
                <a:schemeClr val="tx1"/>
              </a:solidFill>
              <a:latin typeface="+mj-lt"/>
              <a:ea typeface="+mj-ea"/>
              <a:cs typeface="+mj-cs"/>
            </a:endParaRPr>
          </a:p>
        </p:txBody>
      </p:sp>
      <p:sp>
        <p:nvSpPr>
          <p:cNvPr id="68" name="Oval 46">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69" name="Freeform: Shape 48">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5" name="Content Placeholder 4" descr="A picture containing text, sign&#10;&#10;Description automatically generated">
            <a:extLst>
              <a:ext uri="{FF2B5EF4-FFF2-40B4-BE49-F238E27FC236}">
                <a16:creationId xmlns:a16="http://schemas.microsoft.com/office/drawing/2014/main" id="{95783D52-4C34-429C-BA59-DD0B9B91AA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722" r="16027" b="-2"/>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3" descr="Graphical user interface&#10;&#10;Description automatically generated">
            <a:extLst>
              <a:ext uri="{FF2B5EF4-FFF2-40B4-BE49-F238E27FC236}">
                <a16:creationId xmlns:a16="http://schemas.microsoft.com/office/drawing/2014/main" id="{81A93B74-59B6-9488-C434-19BF8E4CDB49}"/>
              </a:ext>
            </a:extLst>
          </p:cNvPr>
          <p:cNvPicPr>
            <a:picLocks noChangeAspect="1"/>
          </p:cNvPicPr>
          <p:nvPr/>
        </p:nvPicPr>
        <p:blipFill rotWithShape="1">
          <a:blip r:embed="rId3">
            <a:extLst>
              <a:ext uri="{28A0092B-C50C-407E-A947-70E740481C1C}">
                <a14:useLocalDpi xmlns:a14="http://schemas.microsoft.com/office/drawing/2010/main" val="0"/>
              </a:ext>
            </a:extLst>
          </a:blip>
          <a:srcRect l="1354" r="-2" b="-2"/>
          <a:stretch/>
        </p:blipFill>
        <p:spPr>
          <a:xfrm>
            <a:off x="7800722" y="387358"/>
            <a:ext cx="4391278" cy="3525434"/>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70" name="Freeform: Shape 50">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endParaRPr>
          </a:p>
        </p:txBody>
      </p:sp>
      <p:pic>
        <p:nvPicPr>
          <p:cNvPr id="7" name="Picture 6" descr="Graphical user interface&#10;&#10;Description automatically generated">
            <a:extLst>
              <a:ext uri="{FF2B5EF4-FFF2-40B4-BE49-F238E27FC236}">
                <a16:creationId xmlns:a16="http://schemas.microsoft.com/office/drawing/2014/main" id="{9740B5A0-F92C-35AF-5508-5D4023ADF18A}"/>
              </a:ext>
            </a:extLst>
          </p:cNvPr>
          <p:cNvPicPr>
            <a:picLocks noChangeAspect="1"/>
          </p:cNvPicPr>
          <p:nvPr/>
        </p:nvPicPr>
        <p:blipFill rotWithShape="1">
          <a:blip r:embed="rId4">
            <a:extLst>
              <a:ext uri="{28A0092B-C50C-407E-A947-70E740481C1C}">
                <a14:useLocalDpi xmlns:a14="http://schemas.microsoft.com/office/drawing/2010/main" val="0"/>
              </a:ext>
            </a:extLst>
          </a:blip>
          <a:srcRect l="19354" r="14583"/>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graphicFrame>
        <p:nvGraphicFramePr>
          <p:cNvPr id="23" name="Diagram 22">
            <a:extLst>
              <a:ext uri="{FF2B5EF4-FFF2-40B4-BE49-F238E27FC236}">
                <a16:creationId xmlns:a16="http://schemas.microsoft.com/office/drawing/2014/main" id="{40FF28B8-506B-E35D-A079-1FB0E36DEDF8}"/>
              </a:ext>
            </a:extLst>
          </p:cNvPr>
          <p:cNvGraphicFramePr/>
          <p:nvPr/>
        </p:nvGraphicFramePr>
        <p:xfrm>
          <a:off x="-32602" y="132291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69824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plus(in)">
                                      <p:cBhvr>
                                        <p:cTn id="1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6" name="Rectangle 35">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37" name="Oval 36">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38" name="Oval 37">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grpSp>
          <p:nvGrpSpPr>
            <p:cNvPr id="39" name="Group 38">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4" name="Rectangle 43">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45" name="Rectangle 44">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grpSp>
          <p:nvGrpSpPr>
            <p:cNvPr id="40" name="Group 39">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2" name="Rectangle 41">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43" name="Rectangle 42">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41" name="Rectangle 40">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47" name="Rectangle 4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sp useBgFill="1">
        <p:nvSpPr>
          <p:cNvPr id="49" name="Rectangle 4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51" name="Group 5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2" name="Rectangle 5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3" name="Oval 5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4" name="Oval 5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nvGrpSpPr>
            <p:cNvPr id="55" name="Group 5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5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61" name="Rectangle 6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56" name="Group 5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8" name="Rectangle 5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9" name="Rectangle 5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57" name="Rectangle 5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63" name="Rectangle 6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dirty="0">
              <a:solidFill>
                <a:prstClr val="white"/>
              </a:solidFill>
              <a:latin typeface="Avenir Next LT Pro"/>
            </a:endParaRPr>
          </a:p>
        </p:txBody>
      </p:sp>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0" y="-666964"/>
            <a:ext cx="11872023" cy="3027643"/>
          </a:xfrm>
        </p:spPr>
        <p:txBody>
          <a:bodyPr vert="horz" lIns="91440" tIns="45720" rIns="91440" bIns="45720" rtlCol="0" anchor="b">
            <a:normAutofit/>
          </a:bodyPr>
          <a:lstStyle/>
          <a:p>
            <a:br>
              <a:rPr lang="en-US" sz="6600" dirty="0"/>
            </a:br>
            <a:r>
              <a:rPr lang="en-US" sz="4800" dirty="0">
                <a:latin typeface="Baskerville Old Face" panose="02020602080505020303" pitchFamily="18" charset="0"/>
              </a:rPr>
              <a:t>WHY DUO WAS BUILT AROUND THE WEBRTC ARCHITECTURE STYLE?</a:t>
            </a:r>
            <a:br>
              <a:rPr lang="en-US" sz="4800" dirty="0"/>
            </a:br>
            <a:endParaRPr lang="en-US" sz="4800" dirty="0"/>
          </a:p>
        </p:txBody>
      </p:sp>
      <p:pic>
        <p:nvPicPr>
          <p:cNvPr id="31" name="Picture 30" descr="Diagram&#10;&#10;Description automatically generated">
            <a:extLst>
              <a:ext uri="{FF2B5EF4-FFF2-40B4-BE49-F238E27FC236}">
                <a16:creationId xmlns:a16="http://schemas.microsoft.com/office/drawing/2014/main" id="{D70F5A5C-5159-73F0-518D-DBBF4CDF8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5385" y="2939845"/>
            <a:ext cx="3376613" cy="3857625"/>
          </a:xfrm>
          <a:prstGeom prst="rect">
            <a:avLst/>
          </a:prstGeom>
          <a:ln>
            <a:noFill/>
          </a:ln>
          <a:effectLst>
            <a:softEdge rad="112500"/>
          </a:effectLst>
        </p:spPr>
      </p:pic>
      <p:graphicFrame>
        <p:nvGraphicFramePr>
          <p:cNvPr id="65" name="TextBox 2">
            <a:extLst>
              <a:ext uri="{FF2B5EF4-FFF2-40B4-BE49-F238E27FC236}">
                <a16:creationId xmlns:a16="http://schemas.microsoft.com/office/drawing/2014/main" id="{D4A8173B-2350-F536-A821-E2EF655AB79F}"/>
              </a:ext>
            </a:extLst>
          </p:cNvPr>
          <p:cNvGraphicFramePr/>
          <p:nvPr/>
        </p:nvGraphicFramePr>
        <p:xfrm>
          <a:off x="69428" y="2672370"/>
          <a:ext cx="8449667"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TextBox 29"/>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dirty="0">
                <a:solidFill>
                  <a:prstClr val="black"/>
                </a:solidFill>
              </a:rPr>
              <a:t>IT19018560</a:t>
            </a:r>
          </a:p>
        </p:txBody>
      </p:sp>
    </p:spTree>
    <p:extLst>
      <p:ext uri="{BB962C8B-B14F-4D97-AF65-F5344CB8AC3E}">
        <p14:creationId xmlns:p14="http://schemas.microsoft.com/office/powerpoint/2010/main" val="4101912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4" presetClass="entr" presetSubtype="5"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randombar(vertical)">
                                      <p:cBhvr>
                                        <p:cTn id="12" dur="500"/>
                                        <p:tgtEl>
                                          <p:spTgt spid="65"/>
                                        </p:tgtEl>
                                      </p:cBhvr>
                                    </p:animEffect>
                                  </p:childTnLst>
                                </p:cTn>
                              </p:par>
                              <p:par>
                                <p:cTn id="13" presetID="6" presetClass="entr" presetSubtype="16"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circle(in)">
                                      <p:cBhvr>
                                        <p:cTn id="1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6" name="Rectangle 35">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37" name="Oval 36">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38" name="Oval 37">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grpSp>
          <p:nvGrpSpPr>
            <p:cNvPr id="39" name="Group 38">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4" name="Rectangle 43">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45" name="Rectangle 44">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grpSp>
          <p:nvGrpSpPr>
            <p:cNvPr id="40" name="Group 39">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2" name="Rectangle 41">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43" name="Rectangle 42">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41" name="Rectangle 40">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47" name="Rectangle 46">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sp useBgFill="1">
        <p:nvSpPr>
          <p:cNvPr id="49" name="Rectangle 4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51" name="Group 5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52" name="Rectangle 5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3" name="Oval 5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4" name="Oval 5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Avenir Next LT Pro"/>
              </a:endParaRPr>
            </a:p>
          </p:txBody>
        </p:sp>
        <p:grpSp>
          <p:nvGrpSpPr>
            <p:cNvPr id="55" name="Group 5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0" name="Rectangle 5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61" name="Rectangle 6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56" name="Group 5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8" name="Rectangle 5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59" name="Rectangle 5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57" name="Rectangle 5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63" name="Rectangle 6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US" dirty="0">
              <a:solidFill>
                <a:prstClr val="white"/>
              </a:solidFill>
              <a:latin typeface="Avenir Next LT Pro"/>
            </a:endParaRPr>
          </a:p>
        </p:txBody>
      </p:sp>
      <p:sp>
        <p:nvSpPr>
          <p:cNvPr id="2" name="Title 1">
            <a:extLst>
              <a:ext uri="{FF2B5EF4-FFF2-40B4-BE49-F238E27FC236}">
                <a16:creationId xmlns:a16="http://schemas.microsoft.com/office/drawing/2014/main" id="{E621332A-4B5F-4E75-890C-92C1E0261540}"/>
              </a:ext>
            </a:extLst>
          </p:cNvPr>
          <p:cNvSpPr>
            <a:spLocks noGrp="1"/>
          </p:cNvSpPr>
          <p:nvPr>
            <p:ph type="title"/>
          </p:nvPr>
        </p:nvSpPr>
        <p:spPr>
          <a:xfrm>
            <a:off x="-191102" y="-1443463"/>
            <a:ext cx="10241832" cy="3027643"/>
          </a:xfrm>
        </p:spPr>
        <p:txBody>
          <a:bodyPr vert="horz" lIns="91440" tIns="45720" rIns="91440" bIns="45720" rtlCol="0" anchor="b">
            <a:normAutofit/>
          </a:bodyPr>
          <a:lstStyle/>
          <a:p>
            <a:pPr algn="ctr"/>
            <a:r>
              <a:rPr lang="en-US" sz="4800" dirty="0">
                <a:latin typeface="Baskerville Old Face" panose="02020602080505020303" pitchFamily="18" charset="0"/>
              </a:rPr>
              <a:t> HOW SECURITY IS GOOGLE DUO</a:t>
            </a:r>
            <a:br>
              <a:rPr lang="en-US" sz="4800" dirty="0"/>
            </a:br>
            <a:endParaRPr lang="en-US" sz="4800" dirty="0"/>
          </a:p>
        </p:txBody>
      </p:sp>
      <p:pic>
        <p:nvPicPr>
          <p:cNvPr id="5" name="Content Placeholder 4" descr="A close-up of some candy&#10;&#10;Description automatically generated with low confidence">
            <a:extLst>
              <a:ext uri="{FF2B5EF4-FFF2-40B4-BE49-F238E27FC236}">
                <a16:creationId xmlns:a16="http://schemas.microsoft.com/office/drawing/2014/main" id="{4B2E762C-A34F-40DB-8EE4-7134E5F395BF}"/>
              </a:ext>
            </a:extLst>
          </p:cNvPr>
          <p:cNvPicPr>
            <a:picLocks noChangeAspect="1"/>
          </p:cNvPicPr>
          <p:nvPr/>
        </p:nvPicPr>
        <p:blipFill rotWithShape="1">
          <a:blip r:embed="rId2">
            <a:extLst>
              <a:ext uri="{28A0092B-C50C-407E-A947-70E740481C1C}">
                <a14:useLocalDpi xmlns:a14="http://schemas.microsoft.com/office/drawing/2010/main" val="0"/>
              </a:ext>
            </a:extLst>
          </a:blip>
          <a:srcRect l="23137" r="20862" b="-1"/>
          <a:stretch/>
        </p:blipFill>
        <p:spPr>
          <a:xfrm>
            <a:off x="6926889" y="122090"/>
            <a:ext cx="4320000" cy="431999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635000"/>
          </a:effectLst>
        </p:spPr>
      </p:pic>
      <p:pic>
        <p:nvPicPr>
          <p:cNvPr id="7" name="Picture 6" descr="Icon&#10;&#10;Description automatically generated">
            <a:extLst>
              <a:ext uri="{FF2B5EF4-FFF2-40B4-BE49-F238E27FC236}">
                <a16:creationId xmlns:a16="http://schemas.microsoft.com/office/drawing/2014/main" id="{B4B32C1C-7256-47B5-A927-414921C0997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57456" y="3411398"/>
            <a:ext cx="3600000" cy="360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graphicFrame>
        <p:nvGraphicFramePr>
          <p:cNvPr id="69" name="TextBox 2">
            <a:extLst>
              <a:ext uri="{FF2B5EF4-FFF2-40B4-BE49-F238E27FC236}">
                <a16:creationId xmlns:a16="http://schemas.microsoft.com/office/drawing/2014/main" id="{8D8C04EF-A19A-906B-66FE-5377C0296376}"/>
              </a:ext>
            </a:extLst>
          </p:cNvPr>
          <p:cNvGraphicFramePr/>
          <p:nvPr/>
        </p:nvGraphicFramePr>
        <p:xfrm>
          <a:off x="213716" y="1706270"/>
          <a:ext cx="8629258" cy="4310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1" name="TextBox 30"/>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IT20115852</a:t>
            </a:r>
            <a:endParaRPr lang="en-US" dirty="0">
              <a:solidFill>
                <a:prstClr val="black"/>
              </a:solidFill>
            </a:endParaRPr>
          </a:p>
        </p:txBody>
      </p:sp>
    </p:spTree>
    <p:extLst>
      <p:ext uri="{BB962C8B-B14F-4D97-AF65-F5344CB8AC3E}">
        <p14:creationId xmlns:p14="http://schemas.microsoft.com/office/powerpoint/2010/main" val="34341427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1000" fill="hold"/>
                                        <p:tgtEl>
                                          <p:spTgt spid="69"/>
                                        </p:tgtEl>
                                        <p:attrNameLst>
                                          <p:attrName>ppt_w</p:attrName>
                                        </p:attrNameLst>
                                      </p:cBhvr>
                                      <p:tavLst>
                                        <p:tav tm="0">
                                          <p:val>
                                            <p:strVal val="#ppt_w*0.70"/>
                                          </p:val>
                                        </p:tav>
                                        <p:tav tm="100000">
                                          <p:val>
                                            <p:strVal val="#ppt_w"/>
                                          </p:val>
                                        </p:tav>
                                      </p:tavLst>
                                    </p:anim>
                                    <p:anim calcmode="lin" valueType="num">
                                      <p:cBhvr>
                                        <p:cTn id="13" dur="1000" fill="hold"/>
                                        <p:tgtEl>
                                          <p:spTgt spid="69"/>
                                        </p:tgtEl>
                                        <p:attrNameLst>
                                          <p:attrName>ppt_h</p:attrName>
                                        </p:attrNameLst>
                                      </p:cBhvr>
                                      <p:tavLst>
                                        <p:tav tm="0">
                                          <p:val>
                                            <p:strVal val="#ppt_h"/>
                                          </p:val>
                                        </p:tav>
                                        <p:tav tm="100000">
                                          <p:val>
                                            <p:strVal val="#ppt_h"/>
                                          </p:val>
                                        </p:tav>
                                      </p:tavLst>
                                    </p:anim>
                                    <p:animEffect transition="in" filter="fade">
                                      <p:cBhvr>
                                        <p:cTn id="14"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9"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2" name="Oval 1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3" name="Oval 1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grpSp>
          <p:nvGrpSpPr>
            <p:cNvPr id="14" name="Group 1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20" name="Rectangle 1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grpSp>
          <p:nvGrpSpPr>
            <p:cNvPr id="15" name="Group 1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sp>
            <p:nvSpPr>
              <p:cNvPr id="18" name="Rectangle 1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16" name="Rectangle 1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a:solidFill>
                  <a:prstClr val="white"/>
                </a:solidFill>
                <a:latin typeface="Avenir Next LT Pro"/>
              </a:endParaRPr>
            </a:p>
          </p:txBody>
        </p:sp>
      </p:grpSp>
      <p:sp>
        <p:nvSpPr>
          <p:cNvPr id="22" name="Rectangle 2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endParaRPr lang="en-US" dirty="0">
              <a:solidFill>
                <a:prstClr val="white"/>
              </a:solidFill>
              <a:latin typeface="Avenir Next LT Pro"/>
            </a:endParaRPr>
          </a:p>
        </p:txBody>
      </p:sp>
      <p:pic>
        <p:nvPicPr>
          <p:cNvPr id="5" name="Content Placeholder 4" descr="A person holding a phone&#10;&#10;Description automatically generated with medium confidence">
            <a:extLst>
              <a:ext uri="{FF2B5EF4-FFF2-40B4-BE49-F238E27FC236}">
                <a16:creationId xmlns:a16="http://schemas.microsoft.com/office/drawing/2014/main" id="{C4E8A7D7-3CA4-435D-A1A3-46D55F5615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4" name="Group 23">
            <a:extLst>
              <a:ext uri="{FF2B5EF4-FFF2-40B4-BE49-F238E27FC236}">
                <a16:creationId xmlns:a16="http://schemas.microsoft.com/office/drawing/2014/main" id="{C646F15D-CA46-4D0D-904E-DC8545D5A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5997" y="-3"/>
            <a:ext cx="7456003" cy="4438653"/>
            <a:chOff x="672000" y="-3"/>
            <a:chExt cx="11520000" cy="6858003"/>
          </a:xfrm>
        </p:grpSpPr>
        <p:grpSp>
          <p:nvGrpSpPr>
            <p:cNvPr id="25" name="Group 24">
              <a:extLst>
                <a:ext uri="{FF2B5EF4-FFF2-40B4-BE49-F238E27FC236}">
                  <a16:creationId xmlns:a16="http://schemas.microsoft.com/office/drawing/2014/main" id="{503BCA03-AE9B-4B3C-B812-CC043CF80B2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72000" y="-3"/>
              <a:ext cx="11520000" cy="5760000"/>
              <a:chOff x="5981700" y="-1"/>
              <a:chExt cx="6042660" cy="3021330"/>
            </a:xfrm>
          </p:grpSpPr>
          <p:sp>
            <p:nvSpPr>
              <p:cNvPr id="27" name="Rectangle 26">
                <a:extLst>
                  <a:ext uri="{FF2B5EF4-FFF2-40B4-BE49-F238E27FC236}">
                    <a16:creationId xmlns:a16="http://schemas.microsoft.com/office/drawing/2014/main" id="{61576669-18DE-4796-9B49-DC8686DD6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28" name="Rectangle 27">
                <a:extLst>
                  <a:ext uri="{FF2B5EF4-FFF2-40B4-BE49-F238E27FC236}">
                    <a16:creationId xmlns:a16="http://schemas.microsoft.com/office/drawing/2014/main" id="{B84AC257-6E7D-4B5A-A21A-F23B0A0A51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26" name="Rectangle 25">
              <a:extLst>
                <a:ext uri="{FF2B5EF4-FFF2-40B4-BE49-F238E27FC236}">
                  <a16:creationId xmlns:a16="http://schemas.microsoft.com/office/drawing/2014/main" id="{581F6791-2351-4EAB-BADF-320A1385EE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grpSp>
        <p:nvGrpSpPr>
          <p:cNvPr id="30" name="Group 29">
            <a:extLst>
              <a:ext uri="{FF2B5EF4-FFF2-40B4-BE49-F238E27FC236}">
                <a16:creationId xmlns:a16="http://schemas.microsoft.com/office/drawing/2014/main" id="{3FB4D0AC-51E2-4F99-99F2-D337951282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885950"/>
            <a:ext cx="6134905" cy="4972049"/>
            <a:chOff x="0" y="521786"/>
            <a:chExt cx="7818119" cy="6336214"/>
          </a:xfrm>
        </p:grpSpPr>
        <p:sp>
          <p:nvSpPr>
            <p:cNvPr id="31" name="Oval 30">
              <a:extLst>
                <a:ext uri="{FF2B5EF4-FFF2-40B4-BE49-F238E27FC236}">
                  <a16:creationId xmlns:a16="http://schemas.microsoft.com/office/drawing/2014/main" id="{B77819A5-5C5A-4820-8992-AA5F775889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nvGrpSpPr>
            <p:cNvPr id="32" name="Group 31">
              <a:extLst>
                <a:ext uri="{FF2B5EF4-FFF2-40B4-BE49-F238E27FC236}">
                  <a16:creationId xmlns:a16="http://schemas.microsoft.com/office/drawing/2014/main" id="{30B14AC6-030B-47E0-89BD-3A872D1D09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1" y="2948940"/>
              <a:ext cx="7818118" cy="3909059"/>
              <a:chOff x="0" y="0"/>
              <a:chExt cx="2880000" cy="1440000"/>
            </a:xfrm>
          </p:grpSpPr>
          <p:sp>
            <p:nvSpPr>
              <p:cNvPr id="34" name="Rectangle 33">
                <a:extLst>
                  <a:ext uri="{FF2B5EF4-FFF2-40B4-BE49-F238E27FC236}">
                    <a16:creationId xmlns:a16="http://schemas.microsoft.com/office/drawing/2014/main" id="{34F844A6-8AA7-4FA3-9BCA-E0E6EBE1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sp>
            <p:nvSpPr>
              <p:cNvPr id="35" name="Rectangle 34">
                <a:extLst>
                  <a:ext uri="{FF2B5EF4-FFF2-40B4-BE49-F238E27FC236}">
                    <a16:creationId xmlns:a16="http://schemas.microsoft.com/office/drawing/2014/main" id="{94D45D8C-290F-4894-9EE8-C07D39866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33" name="Rectangle 32">
              <a:extLst>
                <a:ext uri="{FF2B5EF4-FFF2-40B4-BE49-F238E27FC236}">
                  <a16:creationId xmlns:a16="http://schemas.microsoft.com/office/drawing/2014/main" id="{13BBCBF2-3632-47CA-B15C-27619C598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Avenir Next LT Pro"/>
              </a:endParaRPr>
            </a:p>
          </p:txBody>
        </p:sp>
      </p:grpSp>
      <p:sp>
        <p:nvSpPr>
          <p:cNvPr id="7" name="TextBox 6">
            <a:extLst>
              <a:ext uri="{FF2B5EF4-FFF2-40B4-BE49-F238E27FC236}">
                <a16:creationId xmlns:a16="http://schemas.microsoft.com/office/drawing/2014/main" id="{28D37273-C7B1-4135-A91A-A73BAC4714B0}"/>
              </a:ext>
            </a:extLst>
          </p:cNvPr>
          <p:cNvSpPr txBox="1"/>
          <p:nvPr/>
        </p:nvSpPr>
        <p:spPr>
          <a:xfrm>
            <a:off x="-111204" y="360427"/>
            <a:ext cx="12402589" cy="1046440"/>
          </a:xfrm>
          <a:prstGeom prst="rect">
            <a:avLst/>
          </a:prstGeom>
          <a:noFill/>
        </p:spPr>
        <p:txBody>
          <a:bodyPr wrap="square" rtlCol="0">
            <a:spAutoFit/>
          </a:bodyPr>
          <a:lstStyle/>
          <a:p>
            <a:pPr algn="ctr">
              <a:defRPr/>
            </a:pPr>
            <a:r>
              <a:rPr lang="en-US" sz="4400" dirty="0">
                <a:solidFill>
                  <a:prstClr val="white"/>
                </a:solidFill>
                <a:latin typeface="Berlin Sans FB" panose="020E0602020502020306" pitchFamily="34" charset="0"/>
              </a:rPr>
              <a:t>PERFORMANCE OF GOOGLE DUO</a:t>
            </a:r>
          </a:p>
          <a:p>
            <a:pPr>
              <a:defRPr/>
            </a:pPr>
            <a:endParaRPr lang="en-US" dirty="0">
              <a:solidFill>
                <a:prstClr val="white"/>
              </a:solidFill>
              <a:latin typeface="Avenir Next LT Pro"/>
            </a:endParaRPr>
          </a:p>
        </p:txBody>
      </p:sp>
      <p:sp>
        <p:nvSpPr>
          <p:cNvPr id="8" name="Horizontal Scroll 7"/>
          <p:cNvSpPr/>
          <p:nvPr/>
        </p:nvSpPr>
        <p:spPr>
          <a:xfrm>
            <a:off x="2358286" y="1007613"/>
            <a:ext cx="2657161" cy="2028769"/>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defRPr/>
            </a:pPr>
            <a:r>
              <a:rPr lang="en-US" sz="1400" b="1" dirty="0">
                <a:solidFill>
                  <a:srgbClr val="FF0000"/>
                </a:solidFill>
              </a:rPr>
              <a:t>Be part of bedtime</a:t>
            </a:r>
          </a:p>
          <a:p>
            <a:pPr algn="just">
              <a:defRPr/>
            </a:pPr>
            <a:r>
              <a:rPr lang="en-US" sz="1400" dirty="0">
                <a:solidFill>
                  <a:prstClr val="black"/>
                </a:solidFill>
              </a:rPr>
              <a:t>Tuck them in with their favorite stories over one-to-one video calls with the highest quality, so you don't miss a precious moment.</a:t>
            </a:r>
          </a:p>
        </p:txBody>
      </p:sp>
      <p:sp>
        <p:nvSpPr>
          <p:cNvPr id="36" name="Horizontal Scroll 35"/>
          <p:cNvSpPr/>
          <p:nvPr/>
        </p:nvSpPr>
        <p:spPr>
          <a:xfrm>
            <a:off x="1299686" y="4687336"/>
            <a:ext cx="3223480" cy="2082998"/>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defRPr/>
            </a:pPr>
            <a:r>
              <a:rPr lang="en-US" sz="1400" b="1" dirty="0">
                <a:solidFill>
                  <a:srgbClr val="FF0000"/>
                </a:solidFill>
              </a:rPr>
              <a:t>Get the group together</a:t>
            </a:r>
          </a:p>
          <a:p>
            <a:pPr>
              <a:defRPr/>
            </a:pPr>
            <a:r>
              <a:rPr lang="en-US" sz="1400" dirty="0">
                <a:solidFill>
                  <a:prstClr val="black"/>
                </a:solidFill>
              </a:rPr>
              <a:t>Keep the fun times rolling with your weekly game nights over group calling. Available for 32 friends at a time and works on Android phones, iPhones, iPads and tablets. You can also join a group call with just a link.</a:t>
            </a:r>
          </a:p>
        </p:txBody>
      </p:sp>
      <p:sp>
        <p:nvSpPr>
          <p:cNvPr id="37" name="Horizontal Scroll 36"/>
          <p:cNvSpPr/>
          <p:nvPr/>
        </p:nvSpPr>
        <p:spPr>
          <a:xfrm>
            <a:off x="4903557" y="2739816"/>
            <a:ext cx="3455207" cy="2361443"/>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defRPr/>
            </a:pPr>
            <a:r>
              <a:rPr lang="en-US" sz="1400" b="1" dirty="0">
                <a:solidFill>
                  <a:srgbClr val="FF0000"/>
                </a:solidFill>
              </a:rPr>
              <a:t>More fun with the entire family</a:t>
            </a:r>
          </a:p>
          <a:p>
            <a:pPr>
              <a:defRPr/>
            </a:pPr>
            <a:r>
              <a:rPr lang="en-US" sz="1400" dirty="0">
                <a:solidFill>
                  <a:prstClr val="black"/>
                </a:solidFill>
              </a:rPr>
              <a:t>Google Duo’s new Family mode lets you doodle on video calls for everyone to see and surprise loved ones with fun masks and effects. Family mode also helps avoid accidental hang-ups and mutes by hiding those buttons while you play together</a:t>
            </a:r>
          </a:p>
        </p:txBody>
      </p:sp>
      <p:sp>
        <p:nvSpPr>
          <p:cNvPr id="38" name="Horizontal Scroll 37"/>
          <p:cNvSpPr/>
          <p:nvPr/>
        </p:nvSpPr>
        <p:spPr>
          <a:xfrm>
            <a:off x="8781223" y="4404439"/>
            <a:ext cx="3276939" cy="2365895"/>
          </a:xfrm>
          <a:prstGeom prst="horizontalScroll">
            <a:avLst/>
          </a:prstGeom>
        </p:spPr>
        <p:style>
          <a:lnRef idx="1">
            <a:schemeClr val="accent2"/>
          </a:lnRef>
          <a:fillRef idx="2">
            <a:schemeClr val="accent2"/>
          </a:fillRef>
          <a:effectRef idx="1">
            <a:schemeClr val="accent2"/>
          </a:effectRef>
          <a:fontRef idx="minor">
            <a:schemeClr val="dk1"/>
          </a:fontRef>
        </p:style>
        <p:txBody>
          <a:bodyPr rtlCol="0" anchor="ctr"/>
          <a:lstStyle/>
          <a:p>
            <a:pPr>
              <a:defRPr/>
            </a:pPr>
            <a:r>
              <a:rPr lang="en-US" sz="1400" b="1" dirty="0">
                <a:solidFill>
                  <a:srgbClr val="FF0000"/>
                </a:solidFill>
              </a:rPr>
              <a:t>Make video calls more fun</a:t>
            </a:r>
          </a:p>
          <a:p>
            <a:pPr algn="just">
              <a:defRPr/>
            </a:pPr>
            <a:r>
              <a:rPr lang="en-US" sz="1400" dirty="0">
                <a:solidFill>
                  <a:prstClr val="black"/>
                </a:solidFill>
              </a:rPr>
              <a:t>From putting on a pair of virtual heart glasses to channeling your inner dinosaur, new AR effects let you express yourself. These fun new effects change based on your facial expressions and move with you around the screen.</a:t>
            </a:r>
          </a:p>
        </p:txBody>
      </p:sp>
      <p:sp>
        <p:nvSpPr>
          <p:cNvPr id="39" name="Horizontal Scroll 38"/>
          <p:cNvSpPr/>
          <p:nvPr/>
        </p:nvSpPr>
        <p:spPr>
          <a:xfrm>
            <a:off x="9208603" y="1340423"/>
            <a:ext cx="2657161" cy="1691383"/>
          </a:xfrm>
          <a:prstGeom prst="horizontalScroll">
            <a:avLst/>
          </a:prstGeom>
        </p:spPr>
        <p:style>
          <a:lnRef idx="1">
            <a:schemeClr val="accent6"/>
          </a:lnRef>
          <a:fillRef idx="2">
            <a:schemeClr val="accent6"/>
          </a:fillRef>
          <a:effectRef idx="1">
            <a:schemeClr val="accent6"/>
          </a:effectRef>
          <a:fontRef idx="minor">
            <a:schemeClr val="dk1"/>
          </a:fontRef>
        </p:style>
        <p:txBody>
          <a:bodyPr rtlCol="0" anchor="ctr"/>
          <a:lstStyle/>
          <a:p>
            <a:pPr>
              <a:defRPr/>
            </a:pPr>
            <a:r>
              <a:rPr lang="en-US" sz="1400" b="1" dirty="0">
                <a:solidFill>
                  <a:srgbClr val="FF0000"/>
                </a:solidFill>
              </a:rPr>
              <a:t>Capture special moments</a:t>
            </a:r>
          </a:p>
          <a:p>
            <a:pPr>
              <a:defRPr/>
            </a:pPr>
            <a:r>
              <a:rPr lang="en-US" sz="1400" dirty="0">
                <a:solidFill>
                  <a:prstClr val="black"/>
                </a:solidFill>
              </a:rPr>
              <a:t>Take a photo of your video call to capture any moment, and share it automatically with everyone on the call.</a:t>
            </a:r>
          </a:p>
        </p:txBody>
      </p:sp>
      <p:sp>
        <p:nvSpPr>
          <p:cNvPr id="40" name="TextBox 39"/>
          <p:cNvSpPr txBox="1"/>
          <p:nvPr/>
        </p:nvSpPr>
        <p:spPr>
          <a:xfrm>
            <a:off x="10890519" y="0"/>
            <a:ext cx="1301481" cy="369332"/>
          </a:xfrm>
          <a:prstGeom prst="rect">
            <a:avLst/>
          </a:prstGeom>
          <a:noFill/>
          <a:ln w="9525">
            <a:solidFill>
              <a:schemeClr val="tx1"/>
            </a:solidFill>
          </a:ln>
        </p:spPr>
        <p:txBody>
          <a:bodyPr wrap="square" rtlCol="0">
            <a:spAutoFit/>
          </a:bodyPr>
          <a:lstStyle/>
          <a:p>
            <a:pPr>
              <a:defRPr/>
            </a:pPr>
            <a:r>
              <a:rPr lang="en-US" b="1" dirty="0">
                <a:solidFill>
                  <a:prstClr val="black"/>
                </a:solidFill>
              </a:rPr>
              <a:t>IT20115852</a:t>
            </a:r>
            <a:endParaRPr lang="en-US" dirty="0">
              <a:solidFill>
                <a:prstClr val="black"/>
              </a:solidFill>
            </a:endParaRPr>
          </a:p>
        </p:txBody>
      </p:sp>
    </p:spTree>
    <p:extLst>
      <p:ext uri="{BB962C8B-B14F-4D97-AF65-F5344CB8AC3E}">
        <p14:creationId xmlns:p14="http://schemas.microsoft.com/office/powerpoint/2010/main" val="1189421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heel(1)">
                                      <p:cBhvr>
                                        <p:cTn id="16" dur="2000"/>
                                        <p:tgtEl>
                                          <p:spTgt spid="3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inVertical)">
                                      <p:cBhvr>
                                        <p:cTn id="22" dur="500"/>
                                        <p:tgtEl>
                                          <p:spTgt spid="3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6" grpId="0" animBg="1"/>
      <p:bldP spid="37" grpId="0" animBg="1"/>
      <p:bldP spid="38" grpId="0" animBg="1"/>
      <p:bldP spid="3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2504</Words>
  <Application>Microsoft Office PowerPoint</Application>
  <PresentationFormat>Widescreen</PresentationFormat>
  <Paragraphs>194</Paragraphs>
  <Slides>19</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Amasis MT Pro Black</vt:lpstr>
      <vt:lpstr>Arial</vt:lpstr>
      <vt:lpstr>Avenir Next LT Pro</vt:lpstr>
      <vt:lpstr>Baskerville Old Face</vt:lpstr>
      <vt:lpstr>Berlin Sans FB</vt:lpstr>
      <vt:lpstr>Bradley Hand ITC</vt:lpstr>
      <vt:lpstr>Calibri</vt:lpstr>
      <vt:lpstr>Calibri Light</vt:lpstr>
      <vt:lpstr>Wingdings</vt:lpstr>
      <vt:lpstr>Office Theme</vt:lpstr>
      <vt:lpstr>1_Office Theme</vt:lpstr>
      <vt:lpstr>WEBRTC architecture used by google duo and its Security &amp; Performance</vt:lpstr>
      <vt:lpstr>PowerPoint Presentation</vt:lpstr>
      <vt:lpstr>ABSTRACT </vt:lpstr>
      <vt:lpstr>INTRODUCTION</vt:lpstr>
      <vt:lpstr>WHAT IS WEBRTC ARCHITECTURE </vt:lpstr>
      <vt:lpstr>HOW TO USE WEBRTC ARCHITECTURE TO GOOGLE DUO </vt:lpstr>
      <vt:lpstr> WHY DUO WAS BUILT AROUND THE WEBRTC ARCHITECTURE STYLE? </vt:lpstr>
      <vt:lpstr> HOW SECURITY IS GOOGLE DUO </vt:lpstr>
      <vt:lpstr>PowerPoint Presentation</vt:lpstr>
      <vt:lpstr>PowerPoint Presentation</vt:lpstr>
      <vt:lpstr> </vt:lpstr>
      <vt:lpstr> </vt:lpstr>
      <vt:lpstr> </vt:lpstr>
      <vt:lpstr> </vt:lpstr>
      <vt:lpstr>COMPARE </vt:lpstr>
      <vt:lpstr>CONCLUSION</vt:lpstr>
      <vt:lpstr>REFERENCES </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architecture used by google duo and its Security &amp; Performance</dc:title>
  <dc:creator>Widanapathirana W.V.K. it19018560</dc:creator>
  <cp:lastModifiedBy>Greshan Warnakulasuriya</cp:lastModifiedBy>
  <cp:revision>19</cp:revision>
  <dcterms:created xsi:type="dcterms:W3CDTF">2022-05-20T06:53:44Z</dcterms:created>
  <dcterms:modified xsi:type="dcterms:W3CDTF">2022-05-24T05:25:48Z</dcterms:modified>
</cp:coreProperties>
</file>